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60" r:id="rId2"/>
    <p:sldId id="261" r:id="rId3"/>
    <p:sldId id="275" r:id="rId4"/>
    <p:sldId id="262" r:id="rId5"/>
    <p:sldId id="265" r:id="rId6"/>
    <p:sldId id="266" r:id="rId7"/>
    <p:sldId id="267" r:id="rId8"/>
    <p:sldId id="268" r:id="rId9"/>
    <p:sldId id="269" r:id="rId10"/>
    <p:sldId id="288" r:id="rId11"/>
    <p:sldId id="289" r:id="rId12"/>
    <p:sldId id="291" r:id="rId13"/>
    <p:sldId id="270" r:id="rId14"/>
    <p:sldId id="271" r:id="rId15"/>
    <p:sldId id="272" r:id="rId16"/>
    <p:sldId id="273" r:id="rId17"/>
    <p:sldId id="276" r:id="rId18"/>
    <p:sldId id="286" r:id="rId19"/>
    <p:sldId id="287" r:id="rId20"/>
    <p:sldId id="292" r:id="rId21"/>
    <p:sldId id="293" r:id="rId22"/>
    <p:sldId id="294" r:id="rId23"/>
    <p:sldId id="297" r:id="rId24"/>
    <p:sldId id="298" r:id="rId25"/>
    <p:sldId id="299" r:id="rId26"/>
    <p:sldId id="329" r:id="rId27"/>
    <p:sldId id="295" r:id="rId28"/>
    <p:sldId id="296" r:id="rId29"/>
    <p:sldId id="300" r:id="rId30"/>
    <p:sldId id="301" r:id="rId31"/>
    <p:sldId id="304" r:id="rId32"/>
    <p:sldId id="305" r:id="rId33"/>
    <p:sldId id="324" r:id="rId34"/>
    <p:sldId id="328" r:id="rId35"/>
    <p:sldId id="308" r:id="rId36"/>
    <p:sldId id="310" r:id="rId37"/>
    <p:sldId id="311" r:id="rId38"/>
    <p:sldId id="312" r:id="rId39"/>
    <p:sldId id="313" r:id="rId40"/>
    <p:sldId id="314" r:id="rId41"/>
    <p:sldId id="315" r:id="rId42"/>
    <p:sldId id="316" r:id="rId43"/>
    <p:sldId id="317" r:id="rId44"/>
    <p:sldId id="318" r:id="rId45"/>
    <p:sldId id="319" r:id="rId46"/>
    <p:sldId id="330" r:id="rId47"/>
    <p:sldId id="331" r:id="rId48"/>
    <p:sldId id="274" r:id="rId49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FC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7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56EBC-25FB-4942-916A-27B9AA095E72}" type="datetimeFigureOut">
              <a:rPr lang="es-AR" smtClean="0"/>
              <a:pPr/>
              <a:t>27/08/2014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E9B06-5C2B-4D6D-B1CC-E55D033EEC8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E9B06-5C2B-4D6D-B1CC-E55D033EEC88}" type="slidenum">
              <a:rPr lang="es-AR" smtClean="0"/>
              <a:pPr/>
              <a:t>4</a:t>
            </a:fld>
            <a:endParaRPr lang="es-A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286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21853E-4A7A-4CF6-934B-DB82D4C7D92C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s-A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Químicamente la oxidación se define como la pérdida de electrones y la reducción como la ganancia de ellos.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En consecuencia la oxidación está siempre acompañada por la reducción de un aceptor de electrones.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Este principio de OXIDO- REDUCCIÓN se aplica a los sistemas bioquímicos y es un concepto importante para la comprensión de la naturaleza de las oxidaciones biológicas.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La vida de los animales superiores depende en forma absoluta del suministro de oxígeno.</a:t>
            </a:r>
          </a:p>
          <a:p>
            <a:pPr>
              <a:defRPr/>
            </a:pPr>
            <a:endParaRPr lang="es-AR" dirty="0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2E0385-9C98-463B-A4C6-C1544412A220}" type="slidenum">
              <a:rPr lang="es-AR" smtClean="0">
                <a:latin typeface="Calibri" pitchFamily="34" charset="0"/>
              </a:rPr>
              <a:pPr/>
              <a:t>20</a:t>
            </a:fld>
            <a:endParaRPr lang="es-A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E9B06-5C2B-4D6D-B1CC-E55D033EEC88}" type="slidenum">
              <a:rPr lang="es-AR" smtClean="0"/>
              <a:pPr/>
              <a:t>33</a:t>
            </a:fld>
            <a:endParaRPr lang="es-A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E9B06-5C2B-4D6D-B1CC-E55D033EEC88}" type="slidenum">
              <a:rPr lang="es-AR" smtClean="0"/>
              <a:pPr/>
              <a:t>46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27/08/2014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27/08/2014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27/08/2014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E241E-AA2B-4F15-9704-AF465A96C4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7D882-4F7A-4838-8158-1232F9985FF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27/08/2014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27/08/2014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27/08/2014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27/08/2014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27/08/2014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27/08/2014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27/08/2014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27/08/2014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A54E4-BB36-4357-B6EE-3DF62749B5C3}" type="datetimeFigureOut">
              <a:rPr lang="es-AR" smtClean="0"/>
              <a:pPr/>
              <a:t>27/08/2014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871537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88" y="328613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QUÍMICA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428728" y="531666"/>
            <a:ext cx="6204968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LIC. </a:t>
            </a: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NUTRICIÓN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es-ES_tradnl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ANALISTA BIOLÓGICO</a:t>
            </a:r>
            <a:endParaRPr lang="es-AR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053" name="8 CuadroTexto"/>
          <p:cNvSpPr txBox="1">
            <a:spLocks noChangeArrowheads="1"/>
          </p:cNvSpPr>
          <p:nvPr/>
        </p:nvSpPr>
        <p:spPr bwMode="auto">
          <a:xfrm>
            <a:off x="3862391" y="4487863"/>
            <a:ext cx="1281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C00000"/>
                </a:solidFill>
                <a:latin typeface="Arial Black" pitchFamily="34" charset="0"/>
              </a:rPr>
              <a:t>2014</a:t>
            </a:r>
            <a:endParaRPr lang="es-AR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4" name="Picture 10" descr="Escudo_UNS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6 CuadroTexto"/>
          <p:cNvSpPr txBox="1">
            <a:spLocks noChangeArrowheads="1"/>
          </p:cNvSpPr>
          <p:nvPr/>
        </p:nvSpPr>
        <p:spPr bwMode="auto">
          <a:xfrm>
            <a:off x="6715125" y="6211888"/>
            <a:ext cx="236537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928670"/>
            <a:ext cx="411065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071546"/>
            <a:ext cx="365941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4143372" y="1428736"/>
            <a:ext cx="928694" cy="8572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4031947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071546"/>
            <a:ext cx="46740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Elipse"/>
          <p:cNvSpPr/>
          <p:nvPr/>
        </p:nvSpPr>
        <p:spPr>
          <a:xfrm>
            <a:off x="3571868" y="1285860"/>
            <a:ext cx="928694" cy="8572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Elipse"/>
          <p:cNvSpPr/>
          <p:nvPr/>
        </p:nvSpPr>
        <p:spPr>
          <a:xfrm>
            <a:off x="6072198" y="1214422"/>
            <a:ext cx="928694" cy="8572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encrypted-tbn3.gstatic.com/images?q=tbn:ANd9GcQ-v4uPmQg0YfNGWdhWwuc8ejnXCsymyiKM9o_5ogI4G3Em_Bk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193828"/>
            <a:ext cx="5643602" cy="1577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8964613" cy="936625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>
              <a:defRPr/>
            </a:pPr>
            <a:r>
              <a:rPr lang="es-AR" sz="2800" b="1" dirty="0" smtClean="0">
                <a:solidFill>
                  <a:srgbClr val="C00000"/>
                </a:solidFill>
              </a:rPr>
              <a:t>RESUMEN DE LAS VITAMINAS HIDROSOLUBLES</a:t>
            </a:r>
            <a:endParaRPr lang="es-MX" sz="2800" b="1" dirty="0" smtClean="0">
              <a:solidFill>
                <a:srgbClr val="C00000"/>
              </a:solidFill>
            </a:endParaRP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96975"/>
            <a:ext cx="8507413" cy="5661025"/>
          </a:xfrm>
          <a:solidFill>
            <a:srgbClr val="FFFFFF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AR" sz="2800" dirty="0" smtClean="0"/>
              <a:t>Se encuentran en alimentos de origen Vegetal y Animal a excepción de la B12 que solo en estos últimos.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AR" sz="2800" dirty="0" smtClean="0"/>
          </a:p>
          <a:p>
            <a:pPr eaLnBrk="1" hangingPunct="1">
              <a:lnSpc>
                <a:spcPct val="80000"/>
              </a:lnSpc>
            </a:pPr>
            <a:r>
              <a:rPr lang="es-AR" sz="2800" dirty="0" smtClean="0"/>
              <a:t>Son solubles en agua por lo que se absorben y se </a:t>
            </a:r>
            <a:r>
              <a:rPr lang="es-AR" sz="2800" dirty="0" smtClean="0">
                <a:solidFill>
                  <a:srgbClr val="FF0000"/>
                </a:solidFill>
              </a:rPr>
              <a:t>transportan unidos a proteínas</a:t>
            </a:r>
            <a:r>
              <a:rPr lang="es-AR" sz="2800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endParaRPr lang="es-AR" sz="2800" dirty="0" smtClean="0"/>
          </a:p>
          <a:p>
            <a:pPr eaLnBrk="1" hangingPunct="1">
              <a:lnSpc>
                <a:spcPct val="80000"/>
              </a:lnSpc>
            </a:pPr>
            <a:r>
              <a:rPr lang="es-AR" sz="2800" dirty="0" smtClean="0"/>
              <a:t>No se almacenan en los tejidos por mucho tiempo a excepción de la Vitamina B12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AR" sz="2800" dirty="0" smtClean="0"/>
          </a:p>
          <a:p>
            <a:pPr eaLnBrk="1" hangingPunct="1">
              <a:lnSpc>
                <a:spcPct val="80000"/>
              </a:lnSpc>
            </a:pPr>
            <a:r>
              <a:rPr lang="es-AR" sz="2800" dirty="0" smtClean="0"/>
              <a:t>Se excretan por orina ó heces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AR" sz="2800" dirty="0" smtClean="0"/>
          </a:p>
          <a:p>
            <a:pPr eaLnBrk="1" hangingPunct="1">
              <a:lnSpc>
                <a:spcPct val="80000"/>
              </a:lnSpc>
            </a:pPr>
            <a:r>
              <a:rPr lang="es-AR" sz="2800" dirty="0" smtClean="0"/>
              <a:t>La mayoría está formando parte de </a:t>
            </a:r>
            <a:r>
              <a:rPr lang="es-AR" sz="2800" dirty="0" smtClean="0">
                <a:solidFill>
                  <a:srgbClr val="FF0000"/>
                </a:solidFill>
              </a:rPr>
              <a:t>Coenzimas</a:t>
            </a:r>
            <a:r>
              <a:rPr lang="es-AR" sz="2800" dirty="0" smtClean="0"/>
              <a:t> que actúan en el </a:t>
            </a:r>
            <a:r>
              <a:rPr lang="es-AR" sz="2800" u="sng" dirty="0" smtClean="0"/>
              <a:t>metabolismo energético</a:t>
            </a:r>
            <a:endParaRPr lang="es-MX" sz="2800" u="sng" dirty="0" smtClean="0"/>
          </a:p>
        </p:txBody>
      </p:sp>
      <p:sp>
        <p:nvSpPr>
          <p:cNvPr id="4" name="3 Elipse"/>
          <p:cNvSpPr/>
          <p:nvPr/>
        </p:nvSpPr>
        <p:spPr>
          <a:xfrm>
            <a:off x="500034" y="5143512"/>
            <a:ext cx="7643866" cy="15716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40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4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4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14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9" grpId="0" build="p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993063" cy="836613"/>
          </a:xfrm>
          <a:gradFill rotWithShape="1">
            <a:gsLst>
              <a:gs pos="0">
                <a:srgbClr val="05E169">
                  <a:gamma/>
                  <a:shade val="46275"/>
                  <a:invGamma/>
                </a:srgbClr>
              </a:gs>
              <a:gs pos="50000">
                <a:srgbClr val="05E169"/>
              </a:gs>
              <a:gs pos="100000">
                <a:srgbClr val="05E169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>
                <a:solidFill>
                  <a:schemeClr val="tx1"/>
                </a:solidFill>
              </a:rPr>
              <a:t>BIOELEMENTOS</a:t>
            </a:r>
            <a:endParaRPr lang="es-ES" sz="3200" b="1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280400" cy="5949950"/>
          </a:xfrm>
          <a:solidFill>
            <a:srgbClr val="84FCBA"/>
          </a:solidFill>
        </p:spPr>
        <p:txBody>
          <a:bodyPr/>
          <a:lstStyle/>
          <a:p>
            <a:pPr>
              <a:buClr>
                <a:schemeClr val="tx1"/>
              </a:buClr>
            </a:pPr>
            <a:r>
              <a:rPr lang="es-ES_tradnl" sz="2800" b="1" dirty="0"/>
              <a:t>ELEMENTOS PRIMARIOS</a:t>
            </a:r>
          </a:p>
          <a:p>
            <a:pPr>
              <a:buClr>
                <a:schemeClr val="tx1"/>
              </a:buClr>
            </a:pPr>
            <a:endParaRPr lang="es-ES_tradnl" sz="2800" b="1" dirty="0"/>
          </a:p>
          <a:p>
            <a:pPr>
              <a:buClr>
                <a:schemeClr val="tx1"/>
              </a:buClr>
            </a:pPr>
            <a:endParaRPr lang="es-ES_tradnl" sz="2800" b="1" dirty="0"/>
          </a:p>
          <a:p>
            <a:pPr>
              <a:buClr>
                <a:schemeClr val="tx1"/>
              </a:buClr>
            </a:pPr>
            <a:r>
              <a:rPr lang="es-ES_tradnl" sz="2800" b="1" dirty="0"/>
              <a:t>ELEMENTOS SECUNDARIOS                       (</a:t>
            </a:r>
            <a:r>
              <a:rPr lang="es-ES_tradnl" sz="2800" b="1" dirty="0" err="1"/>
              <a:t>Macroelementos</a:t>
            </a:r>
            <a:r>
              <a:rPr lang="es-ES_tradnl" sz="2800" b="1" dirty="0"/>
              <a:t>)</a:t>
            </a:r>
          </a:p>
          <a:p>
            <a:pPr>
              <a:buClr>
                <a:schemeClr val="tx1"/>
              </a:buClr>
            </a:pPr>
            <a:endParaRPr lang="es-ES_tradnl" sz="2800" b="1" dirty="0"/>
          </a:p>
          <a:p>
            <a:pPr>
              <a:buClr>
                <a:schemeClr val="tx1"/>
              </a:buClr>
              <a:buFontTx/>
              <a:buNone/>
            </a:pPr>
            <a:endParaRPr lang="es-ES_tradnl" sz="2800" b="1" dirty="0"/>
          </a:p>
          <a:p>
            <a:pPr>
              <a:buClr>
                <a:schemeClr val="tx1"/>
              </a:buClr>
            </a:pPr>
            <a:r>
              <a:rPr lang="es-ES_tradnl" sz="2800" b="1" dirty="0"/>
              <a:t>OLIGOELEMENTOS                          (</a:t>
            </a:r>
            <a:r>
              <a:rPr lang="es-ES_tradnl" sz="2800" b="1" dirty="0" err="1"/>
              <a:t>Microelementos</a:t>
            </a:r>
            <a:r>
              <a:rPr lang="es-ES_tradnl" sz="2800" b="1" dirty="0"/>
              <a:t>)</a:t>
            </a:r>
          </a:p>
          <a:p>
            <a:pPr>
              <a:buClr>
                <a:schemeClr val="tx1"/>
              </a:buClr>
            </a:pPr>
            <a:endParaRPr lang="es-ES_tradnl" sz="2800" b="1" dirty="0"/>
          </a:p>
          <a:p>
            <a:pPr>
              <a:buClr>
                <a:schemeClr val="tx1"/>
              </a:buClr>
            </a:pPr>
            <a:r>
              <a:rPr lang="es-ES_tradnl" sz="2800" b="1" dirty="0"/>
              <a:t>ELECTROLITOS</a:t>
            </a:r>
            <a:endParaRPr lang="es-ES" sz="2800" b="1" dirty="0"/>
          </a:p>
        </p:txBody>
      </p:sp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5364163" y="908050"/>
            <a:ext cx="2016125" cy="1295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800">
                <a:cs typeface="Arial" charset="0"/>
              </a:rPr>
              <a:t>O, C, H,N, </a:t>
            </a:r>
            <a:endParaRPr lang="es-ES" sz="2800">
              <a:cs typeface="Arial" charset="0"/>
            </a:endParaRPr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5795963" y="2349500"/>
            <a:ext cx="2520950" cy="144145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800" dirty="0">
                <a:cs typeface="Arial" charset="0"/>
              </a:rPr>
              <a:t>Ca,  P, S, Mg </a:t>
            </a:r>
            <a:endParaRPr lang="es-ES" sz="2800" dirty="0">
              <a:cs typeface="Arial" charset="0"/>
            </a:endParaRPr>
          </a:p>
        </p:txBody>
      </p:sp>
      <p:sp>
        <p:nvSpPr>
          <p:cNvPr id="3078" name="Oval 6"/>
          <p:cNvSpPr>
            <a:spLocks noChangeArrowheads="1"/>
          </p:cNvSpPr>
          <p:nvPr/>
        </p:nvSpPr>
        <p:spPr bwMode="auto">
          <a:xfrm>
            <a:off x="5292725" y="4005263"/>
            <a:ext cx="3313113" cy="17287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Fe</a:t>
            </a:r>
            <a:r>
              <a:rPr lang="es-ES_tradnl" sz="2800" dirty="0">
                <a:cs typeface="Arial" charset="0"/>
              </a:rPr>
              <a:t>, F, Cu, I, Mn</a:t>
            </a:r>
          </a:p>
          <a:p>
            <a:pPr algn="ctr"/>
            <a:r>
              <a:rPr lang="es-ES_tradnl" sz="2800" dirty="0">
                <a:cs typeface="Arial" charset="0"/>
              </a:rPr>
              <a:t>Zn, Co, Mo, Se, </a:t>
            </a:r>
          </a:p>
          <a:p>
            <a:pPr algn="ctr"/>
            <a:r>
              <a:rPr lang="es-ES_tradnl" sz="2800" dirty="0">
                <a:cs typeface="Arial" charset="0"/>
              </a:rPr>
              <a:t>Cr y Si</a:t>
            </a:r>
            <a:endParaRPr lang="es-ES" sz="2800" dirty="0">
              <a:cs typeface="Arial" charset="0"/>
            </a:endParaRPr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3779838" y="5634038"/>
            <a:ext cx="2305050" cy="12239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800" dirty="0" err="1">
                <a:cs typeface="Arial" charset="0"/>
              </a:rPr>
              <a:t>Na</a:t>
            </a:r>
            <a:r>
              <a:rPr lang="es-ES_tradnl" sz="2800" baseline="30000" dirty="0">
                <a:cs typeface="Arial" charset="0"/>
              </a:rPr>
              <a:t>+</a:t>
            </a:r>
            <a:r>
              <a:rPr lang="es-ES_tradnl" sz="2800" dirty="0">
                <a:cs typeface="Arial" charset="0"/>
              </a:rPr>
              <a:t>, </a:t>
            </a:r>
          </a:p>
          <a:p>
            <a:pPr algn="ctr"/>
            <a:r>
              <a:rPr lang="es-ES_tradnl" sz="2800" dirty="0">
                <a:cs typeface="Arial" charset="0"/>
              </a:rPr>
              <a:t>Cl</a:t>
            </a:r>
            <a:r>
              <a:rPr lang="es-ES_tradnl" sz="2800" baseline="30000" dirty="0">
                <a:cs typeface="Arial" charset="0"/>
              </a:rPr>
              <a:t>+</a:t>
            </a:r>
            <a:r>
              <a:rPr lang="es-ES_tradnl" sz="2800" dirty="0">
                <a:cs typeface="Arial" charset="0"/>
              </a:rPr>
              <a:t>, K</a:t>
            </a:r>
            <a:r>
              <a:rPr lang="es-ES_tradnl" sz="2800" baseline="30000" dirty="0">
                <a:cs typeface="Arial" charset="0"/>
              </a:rPr>
              <a:t>+</a:t>
            </a:r>
            <a:r>
              <a:rPr lang="es-ES_tradnl" sz="2800" dirty="0">
                <a:cs typeface="Arial" charset="0"/>
              </a:rPr>
              <a:t> </a:t>
            </a:r>
            <a:endParaRPr lang="es-ES" sz="2800" dirty="0">
              <a:cs typeface="Arial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500034" y="4214818"/>
            <a:ext cx="3357586" cy="10001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8 Elipse"/>
          <p:cNvSpPr/>
          <p:nvPr/>
        </p:nvSpPr>
        <p:spPr>
          <a:xfrm>
            <a:off x="5572132" y="4143380"/>
            <a:ext cx="857256" cy="6429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  <a:gradFill rotWithShape="1">
            <a:gsLst>
              <a:gs pos="0">
                <a:srgbClr val="2DFFFF">
                  <a:gamma/>
                  <a:shade val="46275"/>
                  <a:invGamma/>
                </a:srgbClr>
              </a:gs>
              <a:gs pos="50000">
                <a:srgbClr val="2DFFFF"/>
              </a:gs>
              <a:gs pos="100000">
                <a:srgbClr val="2DFFFF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600" b="1" dirty="0" smtClean="0"/>
              <a:t>DISTRIBUCIÓN </a:t>
            </a:r>
            <a:r>
              <a:rPr lang="es-ES_tradnl" sz="3600" b="1" dirty="0"/>
              <a:t>DEL </a:t>
            </a:r>
            <a:r>
              <a:rPr lang="es-ES_tradnl" sz="3600" b="1" dirty="0">
                <a:solidFill>
                  <a:srgbClr val="FF0000"/>
                </a:solidFill>
              </a:rPr>
              <a:t>HIERRO</a:t>
            </a:r>
            <a:endParaRPr lang="es-ES" sz="3600" b="1" dirty="0">
              <a:solidFill>
                <a:srgbClr val="FF0000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4525963"/>
          </a:xfrm>
          <a:solidFill>
            <a:srgbClr val="FDE7EF"/>
          </a:solidFill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s-ES_tradnl" sz="2800" b="1" dirty="0"/>
              <a:t>HEMOBLOBINA	63%</a:t>
            </a:r>
          </a:p>
          <a:p>
            <a:pPr>
              <a:lnSpc>
                <a:spcPct val="80000"/>
              </a:lnSpc>
            </a:pPr>
            <a:r>
              <a:rPr lang="es-ES_tradnl" sz="2800" b="1" dirty="0"/>
              <a:t>MIOGLOBINA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800" b="1" dirty="0"/>
              <a:t>	</a:t>
            </a:r>
          </a:p>
          <a:p>
            <a:pPr>
              <a:lnSpc>
                <a:spcPct val="80000"/>
              </a:lnSpc>
            </a:pPr>
            <a:r>
              <a:rPr lang="es-ES_trad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CITOCROMOS</a:t>
            </a: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PROTEINAS Fe-S</a:t>
            </a:r>
          </a:p>
          <a:p>
            <a:pPr>
              <a:lnSpc>
                <a:spcPct val="80000"/>
              </a:lnSpc>
            </a:pPr>
            <a:endParaRPr lang="es-ES_tradnl" sz="2800" b="1" dirty="0" smtClean="0"/>
          </a:p>
          <a:p>
            <a:pPr>
              <a:lnSpc>
                <a:spcPct val="80000"/>
              </a:lnSpc>
            </a:pPr>
            <a:endParaRPr lang="es-ES_tradnl" sz="2800" b="1" dirty="0"/>
          </a:p>
          <a:p>
            <a:pPr>
              <a:lnSpc>
                <a:spcPct val="80000"/>
              </a:lnSpc>
            </a:pPr>
            <a:r>
              <a:rPr lang="es-ES_tradnl" sz="2800" b="1" dirty="0"/>
              <a:t>CATALASAS Y PEROXIDASAS</a:t>
            </a:r>
          </a:p>
          <a:p>
            <a:pPr>
              <a:lnSpc>
                <a:spcPct val="80000"/>
              </a:lnSpc>
            </a:pPr>
            <a:endParaRPr lang="es-ES_tradnl" sz="2800" b="1" dirty="0"/>
          </a:p>
          <a:p>
            <a:pPr>
              <a:lnSpc>
                <a:spcPct val="80000"/>
              </a:lnSpc>
            </a:pPr>
            <a:endParaRPr lang="es-ES_tradnl" sz="2800" b="1" dirty="0"/>
          </a:p>
          <a:p>
            <a:pPr>
              <a:lnSpc>
                <a:spcPct val="80000"/>
              </a:lnSpc>
            </a:pPr>
            <a:r>
              <a:rPr lang="es-ES_tradnl" sz="2800" b="1" dirty="0"/>
              <a:t>FERRITINA</a:t>
            </a:r>
          </a:p>
          <a:p>
            <a:pPr>
              <a:lnSpc>
                <a:spcPct val="80000"/>
              </a:lnSpc>
            </a:pPr>
            <a:endParaRPr lang="es-ES" sz="2800" b="1" dirty="0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543550" y="1916113"/>
            <a:ext cx="3600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>
                <a:solidFill>
                  <a:srgbClr val="0000FF"/>
                </a:solidFill>
              </a:rPr>
              <a:t>Transporte de O</a:t>
            </a:r>
            <a:r>
              <a:rPr lang="es-ES_tradnl" sz="2800" b="1" baseline="-25000">
                <a:solidFill>
                  <a:srgbClr val="0000FF"/>
                </a:solidFill>
              </a:rPr>
              <a:t>2</a:t>
            </a:r>
            <a:endParaRPr lang="es-ES" sz="2800" b="1" baseline="-25000">
              <a:solidFill>
                <a:srgbClr val="0000FF"/>
              </a:solidFill>
            </a:endParaRP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4140200" y="3068638"/>
            <a:ext cx="3600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 dirty="0">
                <a:solidFill>
                  <a:srgbClr val="FF0000"/>
                </a:solidFill>
              </a:rPr>
              <a:t>Transporte de e</a:t>
            </a:r>
            <a:r>
              <a:rPr lang="es-ES_tradnl" sz="2800" b="1" baseline="30000" dirty="0">
                <a:solidFill>
                  <a:srgbClr val="FF0000"/>
                </a:solidFill>
              </a:rPr>
              <a:t>-</a:t>
            </a:r>
            <a:endParaRPr lang="es-ES" sz="2800" b="1" baseline="30000" dirty="0">
              <a:solidFill>
                <a:srgbClr val="FF0000"/>
              </a:solidFill>
            </a:endParaRP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4535488" y="4214818"/>
            <a:ext cx="46085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 dirty="0" err="1">
                <a:solidFill>
                  <a:srgbClr val="0000FF"/>
                </a:solidFill>
              </a:rPr>
              <a:t>Eliminacion</a:t>
            </a:r>
            <a:r>
              <a:rPr lang="es-ES_tradnl" sz="2800" b="1" dirty="0">
                <a:solidFill>
                  <a:srgbClr val="0000FF"/>
                </a:solidFill>
              </a:rPr>
              <a:t> de EROS</a:t>
            </a:r>
            <a:endParaRPr lang="es-ES" sz="2800" b="1" dirty="0">
              <a:solidFill>
                <a:srgbClr val="0000FF"/>
              </a:solidFill>
            </a:endParaRP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3779838" y="5445125"/>
            <a:ext cx="3600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>
                <a:solidFill>
                  <a:srgbClr val="0000FF"/>
                </a:solidFill>
              </a:rPr>
              <a:t>Almacenamiento</a:t>
            </a:r>
            <a:endParaRPr lang="es-ES" sz="2800" b="1">
              <a:solidFill>
                <a:srgbClr val="0000FF"/>
              </a:solidFill>
            </a:endParaRPr>
          </a:p>
        </p:txBody>
      </p:sp>
      <p:sp>
        <p:nvSpPr>
          <p:cNvPr id="41993" name="AutoShape 9"/>
          <p:cNvSpPr>
            <a:spLocks/>
          </p:cNvSpPr>
          <p:nvPr/>
        </p:nvSpPr>
        <p:spPr bwMode="auto">
          <a:xfrm>
            <a:off x="5003800" y="1700213"/>
            <a:ext cx="431800" cy="936625"/>
          </a:xfrm>
          <a:prstGeom prst="rightBrace">
            <a:avLst>
              <a:gd name="adj1" fmla="val 18076"/>
              <a:gd name="adj2" fmla="val 50000"/>
            </a:avLst>
          </a:prstGeom>
          <a:noFill/>
          <a:ln w="4127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41994" name="AutoShape 10"/>
          <p:cNvSpPr>
            <a:spLocks/>
          </p:cNvSpPr>
          <p:nvPr/>
        </p:nvSpPr>
        <p:spPr bwMode="auto">
          <a:xfrm>
            <a:off x="4071934" y="2714620"/>
            <a:ext cx="431800" cy="936625"/>
          </a:xfrm>
          <a:prstGeom prst="rightBrace">
            <a:avLst>
              <a:gd name="adj1" fmla="val 18076"/>
              <a:gd name="adj2" fmla="val 50000"/>
            </a:avLst>
          </a:prstGeom>
          <a:noFill/>
          <a:ln w="4127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41995" name="Line 11"/>
          <p:cNvSpPr>
            <a:spLocks noChangeShapeType="1"/>
          </p:cNvSpPr>
          <p:nvPr/>
        </p:nvSpPr>
        <p:spPr bwMode="auto">
          <a:xfrm>
            <a:off x="3203575" y="5661025"/>
            <a:ext cx="720725" cy="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11" name="10 Elipse"/>
          <p:cNvSpPr/>
          <p:nvPr/>
        </p:nvSpPr>
        <p:spPr>
          <a:xfrm>
            <a:off x="0" y="2428868"/>
            <a:ext cx="7643866" cy="15716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857232"/>
            <a:ext cx="8229600" cy="1143000"/>
          </a:xfrm>
          <a:gradFill rotWithShape="1">
            <a:gsLst>
              <a:gs pos="0">
                <a:srgbClr val="2DFFFF">
                  <a:gamma/>
                  <a:shade val="46275"/>
                  <a:invGamma/>
                </a:srgbClr>
              </a:gs>
              <a:gs pos="50000">
                <a:srgbClr val="2DFFFF"/>
              </a:gs>
              <a:gs pos="100000">
                <a:srgbClr val="2DFFFF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 dirty="0"/>
              <a:t>FUENTES NATURALES DE </a:t>
            </a:r>
            <a:r>
              <a:rPr lang="es-ES_tradnl" sz="3200" b="1" dirty="0" smtClean="0">
                <a:solidFill>
                  <a:srgbClr val="FF0000"/>
                </a:solidFill>
              </a:rPr>
              <a:t>HIERRO</a:t>
            </a:r>
            <a:endParaRPr lang="es-ES" sz="3200" b="1" dirty="0">
              <a:solidFill>
                <a:srgbClr val="FF0000"/>
              </a:solidFill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2285992"/>
            <a:ext cx="8229600" cy="863600"/>
          </a:xfrm>
          <a:solidFill>
            <a:srgbClr val="DEF030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b="1" dirty="0"/>
              <a:t>ALIMENTOS DE ORIGEN ANIMAL Y VEGETALES </a:t>
            </a:r>
            <a:r>
              <a:rPr lang="es-ES_tradnl" sz="2800" b="1" dirty="0" smtClean="0"/>
              <a:t>VERDES Y LEGUMBRES</a:t>
            </a:r>
            <a:endParaRPr lang="es-ES_tradnl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43042" y="1571612"/>
            <a:ext cx="5916363" cy="32008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ES_tradn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Concepto de </a:t>
            </a:r>
          </a:p>
          <a:p>
            <a:pPr algn="ctr"/>
            <a:r>
              <a:rPr lang="es-ES_tradn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Oxidación y Reducción:</a:t>
            </a:r>
          </a:p>
          <a:p>
            <a:pPr algn="ctr"/>
            <a:endParaRPr lang="es-ES_tradnl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s-ES_tradnl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_tradnl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Oxidaciones Biológicas</a:t>
            </a: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3714750" y="0"/>
            <a:ext cx="1285875" cy="1000125"/>
          </a:xfrm>
          <a:prstGeom prst="star16">
            <a:avLst>
              <a:gd name="adj" fmla="val 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600" b="1"/>
              <a:t>SOL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286000" y="1500188"/>
            <a:ext cx="4714875" cy="1077218"/>
          </a:xfrm>
          <a:prstGeom prst="rect">
            <a:avLst/>
          </a:prstGeom>
          <a:solidFill>
            <a:srgbClr val="92D050"/>
          </a:solidFill>
          <a:ln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AUTÓTROFOS </a:t>
            </a:r>
          </a:p>
          <a:p>
            <a:pPr algn="ctr">
              <a:defRPr/>
            </a:pPr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FOTOSINTÉTICOS</a:t>
            </a:r>
            <a:endPara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es-AR" sz="1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786050" y="4214818"/>
            <a:ext cx="3571875" cy="1107996"/>
          </a:xfrm>
          <a:prstGeom prst="rect">
            <a:avLst/>
          </a:prstGeom>
          <a:solidFill>
            <a:srgbClr val="FFCC66"/>
          </a:solidFill>
          <a:ln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s-ES_trad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HETERÓTROFOS</a:t>
            </a:r>
          </a:p>
          <a:p>
            <a:pPr algn="ctr">
              <a:defRPr/>
            </a:pPr>
            <a:endParaRPr lang="es-ES_tradn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3786188" y="2286000"/>
            <a:ext cx="1357312" cy="642938"/>
          </a:xfrm>
          <a:prstGeom prst="curvedDownArrow">
            <a:avLst>
              <a:gd name="adj1" fmla="val 33083"/>
              <a:gd name="adj2" fmla="val 94810"/>
              <a:gd name="adj3" fmla="val 39286"/>
            </a:avLst>
          </a:prstGeom>
          <a:solidFill>
            <a:schemeClr val="accent5"/>
          </a:solidFill>
          <a:ln w="9525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PE"/>
          </a:p>
        </p:txBody>
      </p:sp>
      <p:sp>
        <p:nvSpPr>
          <p:cNvPr id="8" name="7 CuadroTexto"/>
          <p:cNvSpPr txBox="1"/>
          <p:nvPr/>
        </p:nvSpPr>
        <p:spPr>
          <a:xfrm>
            <a:off x="4786313" y="2928938"/>
            <a:ext cx="1571625" cy="738664"/>
          </a:xfrm>
          <a:prstGeom prst="rect">
            <a:avLst/>
          </a:prstGeom>
          <a:solidFill>
            <a:schemeClr val="bg1"/>
          </a:solidFill>
          <a:ln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</a:t>
            </a:r>
            <a:r>
              <a:rPr lang="es-ES_tradnl" sz="2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, GLÚCIDOS</a:t>
            </a:r>
            <a:endParaRPr lang="es-A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 rot="5400000">
            <a:off x="3964781" y="3250413"/>
            <a:ext cx="785813" cy="1571625"/>
          </a:xfrm>
          <a:prstGeom prst="curvedLeftArrow">
            <a:avLst>
              <a:gd name="adj1" fmla="val 26343"/>
              <a:gd name="adj2" fmla="val 109028"/>
              <a:gd name="adj3" fmla="val 3640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0" name="9 CuadroTexto"/>
          <p:cNvSpPr txBox="1"/>
          <p:nvPr/>
        </p:nvSpPr>
        <p:spPr>
          <a:xfrm>
            <a:off x="2571750" y="2928938"/>
            <a:ext cx="1500188" cy="369332"/>
          </a:xfrm>
          <a:prstGeom prst="rect">
            <a:avLst/>
          </a:prstGeom>
          <a:noFill/>
          <a:ln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s-ES_trad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 rot="5400000">
            <a:off x="4006850" y="922338"/>
            <a:ext cx="796925" cy="3810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sp>
        <p:nvSpPr>
          <p:cNvPr id="35" name="34 Explosión 2"/>
          <p:cNvSpPr/>
          <p:nvPr/>
        </p:nvSpPr>
        <p:spPr>
          <a:xfrm>
            <a:off x="2928938" y="5500688"/>
            <a:ext cx="914400" cy="914400"/>
          </a:xfrm>
          <a:prstGeom prst="irregularSeal2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sp>
        <p:nvSpPr>
          <p:cNvPr id="37" name="36 CuadroTexto"/>
          <p:cNvSpPr txBox="1"/>
          <p:nvPr/>
        </p:nvSpPr>
        <p:spPr>
          <a:xfrm>
            <a:off x="142875" y="142875"/>
            <a:ext cx="3122265" cy="1015663"/>
          </a:xfrm>
          <a:prstGeom prst="rect">
            <a:avLst/>
          </a:prstGeom>
          <a:noFill/>
          <a:ln cmpd="sng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FLUJO DEL MATERIA Y </a:t>
            </a:r>
          </a:p>
          <a:p>
            <a:pPr algn="ctr">
              <a:defRPr/>
            </a:pPr>
            <a:r>
              <a:rPr lang="es-ES_tradnl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ENERGÍA </a:t>
            </a:r>
          </a:p>
          <a:p>
            <a:pPr algn="ctr">
              <a:defRPr/>
            </a:pPr>
            <a:r>
              <a:rPr lang="es-ES_tradnl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 LA BIÓSFERA</a:t>
            </a:r>
            <a:endParaRPr lang="es-A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500298" y="2928934"/>
            <a:ext cx="1571636" cy="64633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</a:t>
            </a:r>
            <a:r>
              <a:rPr lang="es-ES_tradnl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 H</a:t>
            </a:r>
            <a:r>
              <a:rPr lang="es-ES_tradnl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s-ES_trad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</a:t>
            </a:r>
          </a:p>
          <a:p>
            <a:pPr algn="ctr">
              <a:defRPr/>
            </a:pPr>
            <a:endParaRPr lang="es-ES_tradnl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357422" y="2857496"/>
            <a:ext cx="178595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37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31 Proceso"/>
          <p:cNvSpPr/>
          <p:nvPr/>
        </p:nvSpPr>
        <p:spPr>
          <a:xfrm>
            <a:off x="6858021" y="4786313"/>
            <a:ext cx="642937" cy="285750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1" name="30 Elipse"/>
          <p:cNvSpPr/>
          <p:nvPr/>
        </p:nvSpPr>
        <p:spPr>
          <a:xfrm>
            <a:off x="6858016" y="4143380"/>
            <a:ext cx="642942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0" name="29 Explosión 2"/>
          <p:cNvSpPr/>
          <p:nvPr/>
        </p:nvSpPr>
        <p:spPr>
          <a:xfrm>
            <a:off x="2000250" y="4500563"/>
            <a:ext cx="842963" cy="714375"/>
          </a:xfrm>
          <a:prstGeom prst="irregularSeal2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8197" name="1 Título"/>
          <p:cNvSpPr>
            <a:spLocks noGrp="1"/>
          </p:cNvSpPr>
          <p:nvPr>
            <p:ph type="title"/>
          </p:nvPr>
        </p:nvSpPr>
        <p:spPr>
          <a:xfrm>
            <a:off x="1928813" y="214313"/>
            <a:ext cx="5715000" cy="571500"/>
          </a:xfrm>
          <a:ln w="28575">
            <a:solidFill>
              <a:srgbClr val="00B050"/>
            </a:solidFill>
          </a:ln>
        </p:spPr>
        <p:txBody>
          <a:bodyPr/>
          <a:lstStyle/>
          <a:p>
            <a:pPr eaLnBrk="1" hangingPunct="1"/>
            <a:r>
              <a:rPr lang="es-AR" sz="1800" b="1" smtClean="0"/>
              <a:t>          GLÚCIDOS	         LÍPIDOS           PROTEÍNAS</a:t>
            </a:r>
            <a:r>
              <a:rPr lang="es-AR" sz="1100" i="1" smtClean="0"/>
              <a:t/>
            </a:r>
            <a:br>
              <a:rPr lang="es-AR" sz="1100" i="1" smtClean="0"/>
            </a:br>
            <a:endParaRPr lang="es-AR" sz="1100" i="1" smtClean="0"/>
          </a:p>
        </p:txBody>
      </p:sp>
      <p:sp>
        <p:nvSpPr>
          <p:cNvPr id="8198" name="4 CuadroTexto"/>
          <p:cNvSpPr txBox="1">
            <a:spLocks noChangeArrowheads="1"/>
          </p:cNvSpPr>
          <p:nvPr/>
        </p:nvSpPr>
        <p:spPr bwMode="auto">
          <a:xfrm>
            <a:off x="3313113" y="3857625"/>
            <a:ext cx="3123612" cy="1323439"/>
          </a:xfrm>
          <a:prstGeom prst="rect">
            <a:avLst/>
          </a:prstGeom>
          <a:solidFill>
            <a:srgbClr val="FF99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AR" sz="2000" b="1" i="1" dirty="0">
                <a:latin typeface="Calibri" pitchFamily="34" charset="0"/>
              </a:rPr>
              <a:t>TRANSPORTE ELECTRÓNICO</a:t>
            </a:r>
          </a:p>
          <a:p>
            <a:pPr algn="ctr"/>
            <a:r>
              <a:rPr lang="es-AR" sz="2000" b="1" i="1" dirty="0">
                <a:latin typeface="Calibri" pitchFamily="34" charset="0"/>
              </a:rPr>
              <a:t>MITOCONDRIAL</a:t>
            </a:r>
          </a:p>
          <a:p>
            <a:pPr algn="ctr"/>
            <a:r>
              <a:rPr lang="es-AR" sz="2000" b="1" i="1" dirty="0">
                <a:latin typeface="Calibri" pitchFamily="34" charset="0"/>
              </a:rPr>
              <a:t>Y</a:t>
            </a:r>
          </a:p>
          <a:p>
            <a:pPr algn="ctr"/>
            <a:r>
              <a:rPr lang="es-AR" sz="2000" b="1" i="1" dirty="0">
                <a:latin typeface="Calibri" pitchFamily="34" charset="0"/>
              </a:rPr>
              <a:t>FOSFORILACIÓN OXIDATIVA</a:t>
            </a:r>
          </a:p>
        </p:txBody>
      </p:sp>
      <p:sp>
        <p:nvSpPr>
          <p:cNvPr id="8199" name="5 CuadroTexto"/>
          <p:cNvSpPr txBox="1">
            <a:spLocks noChangeArrowheads="1"/>
          </p:cNvSpPr>
          <p:nvPr/>
        </p:nvSpPr>
        <p:spPr bwMode="auto">
          <a:xfrm>
            <a:off x="3000375" y="1290638"/>
            <a:ext cx="3286125" cy="92392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b="1" dirty="0">
                <a:latin typeface="Calibri" pitchFamily="34" charset="0"/>
              </a:rPr>
              <a:t>DEGRADACIÓN POR </a:t>
            </a:r>
            <a:r>
              <a:rPr lang="es-A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OXIDACIÓN</a:t>
            </a:r>
          </a:p>
          <a:p>
            <a:pPr algn="ctr"/>
            <a:r>
              <a:rPr lang="es-AR" dirty="0">
                <a:latin typeface="Calibri" pitchFamily="34" charset="0"/>
              </a:rPr>
              <a:t>(Vía </a:t>
            </a:r>
            <a:r>
              <a:rPr lang="es-AR" dirty="0" err="1">
                <a:latin typeface="Calibri" pitchFamily="34" charset="0"/>
              </a:rPr>
              <a:t>Glicolítica</a:t>
            </a:r>
            <a:r>
              <a:rPr lang="es-AR" dirty="0">
                <a:latin typeface="Calibri" pitchFamily="34" charset="0"/>
              </a:rPr>
              <a:t>,</a:t>
            </a:r>
          </a:p>
          <a:p>
            <a:pPr algn="ctr"/>
            <a:r>
              <a:rPr lang="es-AR" dirty="0">
                <a:latin typeface="Calibri" pitchFamily="34" charset="0"/>
              </a:rPr>
              <a:t> Ciclo de </a:t>
            </a:r>
            <a:r>
              <a:rPr lang="es-AR" dirty="0" err="1">
                <a:latin typeface="Calibri" pitchFamily="34" charset="0"/>
              </a:rPr>
              <a:t>Krebs</a:t>
            </a:r>
            <a:r>
              <a:rPr lang="es-AR" dirty="0">
                <a:latin typeface="Calibri" pitchFamily="34" charset="0"/>
              </a:rPr>
              <a:t>)</a:t>
            </a:r>
          </a:p>
        </p:txBody>
      </p:sp>
      <p:sp>
        <p:nvSpPr>
          <p:cNvPr id="8200" name="6 CuadroTexto"/>
          <p:cNvSpPr txBox="1">
            <a:spLocks noChangeArrowheads="1"/>
          </p:cNvSpPr>
          <p:nvPr/>
        </p:nvSpPr>
        <p:spPr bwMode="auto">
          <a:xfrm>
            <a:off x="2428875" y="2786063"/>
            <a:ext cx="4293227" cy="646331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AR" sz="1600" b="1" dirty="0">
                <a:solidFill>
                  <a:srgbClr val="FF0000"/>
                </a:solidFill>
                <a:latin typeface="Calibri" pitchFamily="34" charset="0"/>
              </a:rPr>
              <a:t>TRANSPORTADORES ELECTRÓNICOS REDUCIDOS</a:t>
            </a:r>
          </a:p>
          <a:p>
            <a:pPr algn="ctr"/>
            <a:r>
              <a:rPr lang="es-AR" sz="2000" b="1" dirty="0">
                <a:solidFill>
                  <a:srgbClr val="FF0000"/>
                </a:solidFill>
                <a:latin typeface="Calibri" pitchFamily="34" charset="0"/>
              </a:rPr>
              <a:t>(NADH, </a:t>
            </a:r>
            <a:r>
              <a:rPr lang="es-AR" sz="2000" b="1" dirty="0" smtClean="0">
                <a:solidFill>
                  <a:srgbClr val="FF0000"/>
                </a:solidFill>
                <a:latin typeface="Calibri" pitchFamily="34" charset="0"/>
              </a:rPr>
              <a:t>FADH2)</a:t>
            </a:r>
            <a:endParaRPr lang="es-AR" sz="20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201" name="8 CuadroTexto"/>
          <p:cNvSpPr txBox="1">
            <a:spLocks noChangeArrowheads="1"/>
          </p:cNvSpPr>
          <p:nvPr/>
        </p:nvSpPr>
        <p:spPr bwMode="auto">
          <a:xfrm>
            <a:off x="2428875" y="5567363"/>
            <a:ext cx="4286250" cy="86201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600" b="1" dirty="0">
                <a:solidFill>
                  <a:srgbClr val="FF0000"/>
                </a:solidFill>
                <a:latin typeface="Calibri" pitchFamily="34" charset="0"/>
              </a:rPr>
              <a:t>TRANSPORTADORES ELECTRÓNICOS OXIDADOS</a:t>
            </a:r>
          </a:p>
          <a:p>
            <a:pPr algn="ctr"/>
            <a:r>
              <a:rPr lang="es-AR" sz="1600" b="1" dirty="0" smtClean="0">
                <a:solidFill>
                  <a:srgbClr val="FF0000"/>
                </a:solidFill>
                <a:latin typeface="Calibri" pitchFamily="34" charset="0"/>
              </a:rPr>
              <a:t>(NAD</a:t>
            </a:r>
            <a:r>
              <a:rPr lang="es-AR" sz="1600" b="1" dirty="0">
                <a:solidFill>
                  <a:srgbClr val="FF0000"/>
                </a:solidFill>
                <a:latin typeface="Calibri" pitchFamily="34" charset="0"/>
              </a:rPr>
              <a:t>+, </a:t>
            </a:r>
            <a:r>
              <a:rPr lang="es-AR" sz="1600" b="1" dirty="0" smtClean="0">
                <a:solidFill>
                  <a:srgbClr val="FF0000"/>
                </a:solidFill>
                <a:latin typeface="Calibri" pitchFamily="34" charset="0"/>
              </a:rPr>
              <a:t>FAD)</a:t>
            </a:r>
            <a:endParaRPr lang="es-AR" sz="16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es-AR" dirty="0">
              <a:latin typeface="Calibri" pitchFamily="34" charset="0"/>
            </a:endParaRPr>
          </a:p>
        </p:txBody>
      </p:sp>
      <p:sp>
        <p:nvSpPr>
          <p:cNvPr id="18" name="17 Flecha abajo"/>
          <p:cNvSpPr/>
          <p:nvPr/>
        </p:nvSpPr>
        <p:spPr>
          <a:xfrm>
            <a:off x="4500563" y="785813"/>
            <a:ext cx="214312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9" name="18 Flecha abajo"/>
          <p:cNvSpPr/>
          <p:nvPr/>
        </p:nvSpPr>
        <p:spPr>
          <a:xfrm>
            <a:off x="4500563" y="2286000"/>
            <a:ext cx="214312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0" name="19 Flecha abajo"/>
          <p:cNvSpPr/>
          <p:nvPr/>
        </p:nvSpPr>
        <p:spPr>
          <a:xfrm>
            <a:off x="4500563" y="3429000"/>
            <a:ext cx="214312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1" name="20 Flecha abajo"/>
          <p:cNvSpPr/>
          <p:nvPr/>
        </p:nvSpPr>
        <p:spPr>
          <a:xfrm>
            <a:off x="4500563" y="5143500"/>
            <a:ext cx="214312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8206" name="21 CuadroTexto"/>
          <p:cNvSpPr txBox="1">
            <a:spLocks noChangeArrowheads="1"/>
          </p:cNvSpPr>
          <p:nvPr/>
        </p:nvSpPr>
        <p:spPr bwMode="auto">
          <a:xfrm>
            <a:off x="2263775" y="4143375"/>
            <a:ext cx="59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>
                <a:latin typeface="Calibri" pitchFamily="34" charset="0"/>
              </a:rPr>
              <a:t>ADP</a:t>
            </a:r>
          </a:p>
        </p:txBody>
      </p:sp>
      <p:sp>
        <p:nvSpPr>
          <p:cNvPr id="8207" name="22 CuadroTexto"/>
          <p:cNvSpPr txBox="1">
            <a:spLocks noChangeArrowheads="1"/>
          </p:cNvSpPr>
          <p:nvPr/>
        </p:nvSpPr>
        <p:spPr bwMode="auto">
          <a:xfrm>
            <a:off x="2143125" y="4643438"/>
            <a:ext cx="542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>
                <a:solidFill>
                  <a:srgbClr val="FF0000"/>
                </a:solidFill>
                <a:latin typeface="Calibri" pitchFamily="34" charset="0"/>
              </a:rPr>
              <a:t>ATP</a:t>
            </a:r>
          </a:p>
        </p:txBody>
      </p:sp>
      <p:sp>
        <p:nvSpPr>
          <p:cNvPr id="8208" name="23 CuadroTexto"/>
          <p:cNvSpPr txBox="1">
            <a:spLocks noChangeArrowheads="1"/>
          </p:cNvSpPr>
          <p:nvPr/>
        </p:nvSpPr>
        <p:spPr bwMode="auto">
          <a:xfrm>
            <a:off x="7000892" y="4214819"/>
            <a:ext cx="857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AR" sz="2400" b="1" dirty="0">
                <a:solidFill>
                  <a:srgbClr val="FF0000"/>
                </a:solidFill>
                <a:latin typeface="Calibri" pitchFamily="34" charset="0"/>
              </a:rPr>
              <a:t>O</a:t>
            </a:r>
            <a:r>
              <a:rPr lang="es-AR" sz="2400" b="1" baseline="-25000" dirty="0">
                <a:solidFill>
                  <a:srgbClr val="FF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8209" name="25 CuadroTexto"/>
          <p:cNvSpPr txBox="1">
            <a:spLocks noChangeArrowheads="1"/>
          </p:cNvSpPr>
          <p:nvPr/>
        </p:nvSpPr>
        <p:spPr bwMode="auto">
          <a:xfrm>
            <a:off x="6973909" y="4714875"/>
            <a:ext cx="598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>
                <a:latin typeface="Calibri" pitchFamily="34" charset="0"/>
              </a:rPr>
              <a:t>H</a:t>
            </a:r>
            <a:r>
              <a:rPr lang="es-AR" sz="1400" b="1">
                <a:latin typeface="Calibri" pitchFamily="34" charset="0"/>
              </a:rPr>
              <a:t>2</a:t>
            </a:r>
            <a:r>
              <a:rPr lang="es-AR" b="1">
                <a:latin typeface="Calibri" pitchFamily="34" charset="0"/>
              </a:rPr>
              <a:t>O</a:t>
            </a:r>
          </a:p>
        </p:txBody>
      </p:sp>
      <p:sp>
        <p:nvSpPr>
          <p:cNvPr id="27" name="26 Flecha curvada hacia la derecha"/>
          <p:cNvSpPr/>
          <p:nvPr/>
        </p:nvSpPr>
        <p:spPr>
          <a:xfrm>
            <a:off x="6429391" y="4429125"/>
            <a:ext cx="428625" cy="500063"/>
          </a:xfrm>
          <a:prstGeom prst="curved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28" name="27 Flecha curvada hacia la izquierda"/>
          <p:cNvSpPr/>
          <p:nvPr/>
        </p:nvSpPr>
        <p:spPr>
          <a:xfrm>
            <a:off x="2857500" y="4429125"/>
            <a:ext cx="428625" cy="500063"/>
          </a:xfrm>
          <a:prstGeom prst="curved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22" name="21 Flecha abajo"/>
          <p:cNvSpPr/>
          <p:nvPr/>
        </p:nvSpPr>
        <p:spPr>
          <a:xfrm>
            <a:off x="3143250" y="785813"/>
            <a:ext cx="214313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3" name="22 Flecha abajo"/>
          <p:cNvSpPr/>
          <p:nvPr/>
        </p:nvSpPr>
        <p:spPr>
          <a:xfrm>
            <a:off x="5929313" y="785813"/>
            <a:ext cx="214312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amula.pe/media/uploads/789d4548d685473cae57d136b537bf3a.jpg"/>
          <p:cNvPicPr>
            <a:picLocks noChangeAspect="1" noChangeArrowheads="1"/>
          </p:cNvPicPr>
          <p:nvPr/>
        </p:nvPicPr>
        <p:blipFill>
          <a:blip r:embed="rId2">
            <a:lum bright="59000" contrast="31000"/>
          </a:blip>
          <a:srcRect/>
          <a:stretch>
            <a:fillRect/>
          </a:stretch>
        </p:blipFill>
        <p:spPr bwMode="auto">
          <a:xfrm>
            <a:off x="0" y="617725"/>
            <a:ext cx="9144000" cy="5993547"/>
          </a:xfrm>
          <a:prstGeom prst="rect">
            <a:avLst/>
          </a:prstGeom>
          <a:noFill/>
        </p:spPr>
      </p:pic>
      <p:sp>
        <p:nvSpPr>
          <p:cNvPr id="2050" name="Text Box 5"/>
          <p:cNvSpPr txBox="1">
            <a:spLocks noChangeArrowheads="1"/>
          </p:cNvSpPr>
          <p:nvPr/>
        </p:nvSpPr>
        <p:spPr bwMode="auto">
          <a:xfrm>
            <a:off x="142844" y="1571612"/>
            <a:ext cx="882015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Bolilla 3 </a:t>
            </a:r>
          </a:p>
          <a:p>
            <a:pPr>
              <a:spcBef>
                <a:spcPct val="50000"/>
              </a:spcBef>
            </a:pPr>
            <a:r>
              <a:rPr lang="es-AR" sz="2400" b="1" u="sng" dirty="0" smtClean="0">
                <a:latin typeface="Arial" pitchFamily="34" charset="0"/>
                <a:cs typeface="Arial" pitchFamily="34" charset="0"/>
              </a:rPr>
              <a:t>Cadena </a:t>
            </a:r>
            <a:r>
              <a:rPr lang="es-AR" sz="2400" b="1" u="sng" dirty="0">
                <a:latin typeface="Arial" pitchFamily="34" charset="0"/>
                <a:cs typeface="Arial" pitchFamily="34" charset="0"/>
              </a:rPr>
              <a:t>respiratoria</a:t>
            </a:r>
            <a:r>
              <a:rPr lang="es-AR" sz="2400" b="1" dirty="0">
                <a:latin typeface="Arial" pitchFamily="34" charset="0"/>
                <a:cs typeface="Arial" pitchFamily="34" charset="0"/>
              </a:rPr>
              <a:t>. Ubicación celular. Componentes de la cadena respiratoria. Función. </a:t>
            </a:r>
            <a:r>
              <a:rPr lang="es-AR" sz="2400" b="1" dirty="0" smtClean="0">
                <a:latin typeface="Arial" pitchFamily="34" charset="0"/>
                <a:cs typeface="Arial" pitchFamily="34" charset="0"/>
              </a:rPr>
              <a:t>Importancia  de Vitaminas y Minerales.</a:t>
            </a:r>
            <a:endParaRPr lang="es-AR" sz="2400" b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s-AR" sz="2400" b="1" u="sng" dirty="0">
                <a:latin typeface="Arial" pitchFamily="34" charset="0"/>
                <a:cs typeface="Arial" pitchFamily="34" charset="0"/>
              </a:rPr>
              <a:t>Fosforilación </a:t>
            </a:r>
            <a:r>
              <a:rPr lang="es-AR" sz="2400" b="1" u="sng" dirty="0" err="1">
                <a:latin typeface="Arial" pitchFamily="34" charset="0"/>
                <a:cs typeface="Arial" pitchFamily="34" charset="0"/>
              </a:rPr>
              <a:t>oxidativa</a:t>
            </a:r>
            <a:r>
              <a:rPr lang="es-AR" sz="2400" b="1" dirty="0">
                <a:latin typeface="Arial" pitchFamily="34" charset="0"/>
                <a:cs typeface="Arial" pitchFamily="34" charset="0"/>
              </a:rPr>
              <a:t>: Síntesis de ATP. Acción de Inhibidores: Desacoplantes, inhibidores de la fosforilación, inhibición del transporte electrónico. Control respiratorio. </a:t>
            </a:r>
          </a:p>
          <a:p>
            <a:pPr>
              <a:spcBef>
                <a:spcPct val="50000"/>
              </a:spcBef>
            </a:pPr>
            <a:r>
              <a:rPr lang="es-AR" sz="2400" b="1" dirty="0">
                <a:latin typeface="Arial" pitchFamily="34" charset="0"/>
                <a:cs typeface="Arial" pitchFamily="34" charset="0"/>
              </a:rPr>
              <a:t>Sistema microsómico: Metabolismo de </a:t>
            </a:r>
            <a:r>
              <a:rPr lang="es-AR" sz="2400" b="1" dirty="0" err="1" smtClean="0">
                <a:latin typeface="Arial" pitchFamily="34" charset="0"/>
                <a:cs typeface="Arial" pitchFamily="34" charset="0"/>
              </a:rPr>
              <a:t>xenobióticos</a:t>
            </a:r>
            <a:r>
              <a:rPr lang="es-AR" sz="24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es-E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4282" y="0"/>
            <a:ext cx="8929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LIC. </a:t>
            </a: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NUTRICIÓN – ANALISTA BIOLÓGICO</a:t>
            </a: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QCA</a:t>
            </a: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7158" y="738356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PROGRAMA ANALITICO Y/O DE EXAMEN</a:t>
            </a:r>
          </a:p>
          <a:p>
            <a:r>
              <a:rPr lang="es-AR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es-AR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Rectángulo"/>
          <p:cNvSpPr>
            <a:spLocks noChangeArrowheads="1"/>
          </p:cNvSpPr>
          <p:nvPr/>
        </p:nvSpPr>
        <p:spPr bwMode="auto">
          <a:xfrm>
            <a:off x="179388" y="333375"/>
            <a:ext cx="8496300" cy="522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Arial Rounded MT Bold" pitchFamily="34" charset="0"/>
              </a:rPr>
              <a:t>Desde el punto de vista químico</a:t>
            </a:r>
            <a:endParaRPr lang="es-AR" sz="2800" b="1">
              <a:latin typeface="Arial Rounded MT Bold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71463" y="1071563"/>
            <a:ext cx="3600450" cy="224631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dirty="0">
                <a:latin typeface="+mn-lt"/>
              </a:rPr>
              <a:t> </a:t>
            </a:r>
            <a:r>
              <a:rPr lang="es-AR" sz="2000" b="1" u="sng" dirty="0">
                <a:latin typeface="Arial Rounded MT Bold" pitchFamily="34" charset="0"/>
              </a:rPr>
              <a:t>OXIDACIÓN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>
                <a:latin typeface="Arial Rounded MT Bold" pitchFamily="34" charset="0"/>
              </a:rPr>
              <a:t>Ganancia de oxígeno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dirty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>
                <a:latin typeface="Arial Rounded MT Bold" pitchFamily="34" charset="0"/>
              </a:rPr>
              <a:t>Pérdida de electrones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dirty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>
                <a:latin typeface="Arial Rounded MT Bold" pitchFamily="34" charset="0"/>
              </a:rPr>
              <a:t>Pérdida de hidrógeno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018088" y="1071563"/>
            <a:ext cx="3671887" cy="25241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2000" b="1" u="sng" dirty="0">
                <a:latin typeface="Arial Rounded MT Bold" pitchFamily="34" charset="0"/>
              </a:rPr>
              <a:t>REDUCCIÓN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>
                <a:latin typeface="Arial Rounded MT Bold" pitchFamily="34" charset="0"/>
              </a:rPr>
              <a:t>Pérdida de oxígeno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dirty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>
                <a:latin typeface="Arial Rounded MT Bold" pitchFamily="34" charset="0"/>
              </a:rPr>
              <a:t>Ganancia de electrones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dirty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>
                <a:latin typeface="Arial Rounded MT Bold" pitchFamily="34" charset="0"/>
              </a:rPr>
              <a:t>Ganancia de hidrógeno </a:t>
            </a:r>
            <a:r>
              <a:rPr lang="es-AR" dirty="0">
                <a:latin typeface="Arial Rounded MT Bold" pitchFamily="34" charset="0"/>
              </a:rPr>
              <a:t>(en compuestos orgánicos)</a:t>
            </a:r>
          </a:p>
        </p:txBody>
      </p:sp>
      <p:sp>
        <p:nvSpPr>
          <p:cNvPr id="7173" name="6 Rectángulo"/>
          <p:cNvSpPr>
            <a:spLocks noChangeArrowheads="1"/>
          </p:cNvSpPr>
          <p:nvPr/>
        </p:nvSpPr>
        <p:spPr bwMode="auto">
          <a:xfrm>
            <a:off x="28575" y="5157788"/>
            <a:ext cx="9126538" cy="1384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>
                <a:latin typeface="Arial Rounded MT Bold" pitchFamily="34" charset="0"/>
              </a:rPr>
              <a:t>El uso principal del OXÍGENO es en la RESPIRACIÓN</a:t>
            </a:r>
          </a:p>
          <a:p>
            <a:pPr algn="ctr"/>
            <a:endParaRPr lang="es-AR" sz="2400" b="1">
              <a:latin typeface="Arial Rounded MT Bold" pitchFamily="34" charset="0"/>
            </a:endParaRPr>
          </a:p>
          <a:p>
            <a:pPr algn="ctr"/>
            <a:r>
              <a:rPr lang="es-AR" sz="2000" b="1">
                <a:latin typeface="Arial Rounded MT Bold" pitchFamily="34" charset="0"/>
              </a:rPr>
              <a:t>Y ESTE ES EL PROCESO POR EL CUAL LAS CÉLULAS OBTIENEN ENERGÍA EN FORMA DE ATP</a:t>
            </a:r>
            <a:endParaRPr lang="es-AR" sz="2400" b="1">
              <a:latin typeface="Arial Rounded MT Bold" pitchFamily="34" charset="0"/>
            </a:endParaRPr>
          </a:p>
        </p:txBody>
      </p:sp>
      <p:sp>
        <p:nvSpPr>
          <p:cNvPr id="7174" name="7 Rectángulo"/>
          <p:cNvSpPr>
            <a:spLocks noChangeArrowheads="1"/>
          </p:cNvSpPr>
          <p:nvPr/>
        </p:nvSpPr>
        <p:spPr bwMode="auto">
          <a:xfrm>
            <a:off x="271463" y="3933825"/>
            <a:ext cx="8640762" cy="10144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>
                <a:latin typeface="Arial Rounded MT Bold" pitchFamily="34" charset="0"/>
              </a:rPr>
              <a:t>Este principio de OXIDO- REDUCCIÓN se aplica a los sistemas bioquímicos y es un concepto importante para la comprensión de la naturaleza de las oxidaciones biológicas.</a:t>
            </a: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es-ES_tradnl" dirty="0" smtClean="0"/>
              <a:t>OXIDACIÓN-REDUCCIÓN</a:t>
            </a:r>
            <a:endParaRPr lang="es-ES" dirty="0" smtClean="0"/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23850" y="2205038"/>
            <a:ext cx="2376488" cy="51911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dirty="0" smtClean="0"/>
              <a:t>OXIDACIÓN</a:t>
            </a:r>
            <a:endParaRPr lang="es-ES" sz="2800" b="1" dirty="0"/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323850" y="4868863"/>
            <a:ext cx="2376488" cy="51911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dirty="0" smtClean="0"/>
              <a:t>REDUCCIÓN</a:t>
            </a:r>
            <a:endParaRPr lang="es-ES" sz="2800" b="1" dirty="0"/>
          </a:p>
        </p:txBody>
      </p:sp>
      <p:sp>
        <p:nvSpPr>
          <p:cNvPr id="8197" name="Oval 7"/>
          <p:cNvSpPr>
            <a:spLocks noChangeArrowheads="1"/>
          </p:cNvSpPr>
          <p:nvPr/>
        </p:nvSpPr>
        <p:spPr bwMode="auto">
          <a:xfrm>
            <a:off x="3995738" y="1916113"/>
            <a:ext cx="504825" cy="57626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 smtClean="0"/>
              <a:t>+</a:t>
            </a:r>
            <a:endParaRPr lang="es-ES" sz="3200" b="1" dirty="0"/>
          </a:p>
        </p:txBody>
      </p:sp>
      <p:sp>
        <p:nvSpPr>
          <p:cNvPr id="8198" name="Oval 8"/>
          <p:cNvSpPr>
            <a:spLocks noChangeArrowheads="1"/>
          </p:cNvSpPr>
          <p:nvPr/>
        </p:nvSpPr>
        <p:spPr bwMode="auto">
          <a:xfrm>
            <a:off x="3995738" y="2781300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/>
              <a:t>-</a:t>
            </a:r>
            <a:endParaRPr lang="es-ES" sz="3200" b="1"/>
          </a:p>
        </p:txBody>
      </p:sp>
      <p:sp>
        <p:nvSpPr>
          <p:cNvPr id="8199" name="Oval 9"/>
          <p:cNvSpPr>
            <a:spLocks noChangeArrowheads="1"/>
          </p:cNvSpPr>
          <p:nvPr/>
        </p:nvSpPr>
        <p:spPr bwMode="auto">
          <a:xfrm>
            <a:off x="5435600" y="1628775"/>
            <a:ext cx="865188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O</a:t>
            </a:r>
            <a:r>
              <a:rPr lang="es-ES_tradnl" sz="2800" b="1" baseline="-25000"/>
              <a:t>2</a:t>
            </a:r>
            <a:endParaRPr lang="es-ES" sz="2800" b="1" baseline="-25000"/>
          </a:p>
        </p:txBody>
      </p:sp>
      <p:sp>
        <p:nvSpPr>
          <p:cNvPr id="8200" name="Oval 10"/>
          <p:cNvSpPr>
            <a:spLocks noChangeArrowheads="1"/>
          </p:cNvSpPr>
          <p:nvPr/>
        </p:nvSpPr>
        <p:spPr bwMode="auto">
          <a:xfrm>
            <a:off x="5364163" y="2781300"/>
            <a:ext cx="8651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H</a:t>
            </a:r>
            <a:endParaRPr lang="es-ES" sz="2800" b="1" baseline="-25000"/>
          </a:p>
        </p:txBody>
      </p:sp>
      <p:sp>
        <p:nvSpPr>
          <p:cNvPr id="8201" name="Oval 11"/>
          <p:cNvSpPr>
            <a:spLocks noChangeArrowheads="1"/>
          </p:cNvSpPr>
          <p:nvPr/>
        </p:nvSpPr>
        <p:spPr bwMode="auto">
          <a:xfrm>
            <a:off x="4356100" y="5876925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/>
              <a:t>+</a:t>
            </a:r>
            <a:endParaRPr lang="es-ES" sz="3200" b="1"/>
          </a:p>
        </p:txBody>
      </p:sp>
      <p:sp>
        <p:nvSpPr>
          <p:cNvPr id="8202" name="Oval 12"/>
          <p:cNvSpPr>
            <a:spLocks noChangeArrowheads="1"/>
          </p:cNvSpPr>
          <p:nvPr/>
        </p:nvSpPr>
        <p:spPr bwMode="auto">
          <a:xfrm>
            <a:off x="4211638" y="4581525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-</a:t>
            </a:r>
            <a:endParaRPr lang="es-ES" sz="3200" b="1" dirty="0"/>
          </a:p>
        </p:txBody>
      </p:sp>
      <p:sp>
        <p:nvSpPr>
          <p:cNvPr id="8203" name="Oval 13"/>
          <p:cNvSpPr>
            <a:spLocks noChangeArrowheads="1"/>
          </p:cNvSpPr>
          <p:nvPr/>
        </p:nvSpPr>
        <p:spPr bwMode="auto">
          <a:xfrm>
            <a:off x="5651500" y="4364038"/>
            <a:ext cx="865188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O</a:t>
            </a:r>
            <a:r>
              <a:rPr lang="es-ES_tradnl" sz="2800" b="1" baseline="-25000"/>
              <a:t>2</a:t>
            </a:r>
            <a:endParaRPr lang="es-ES" sz="2800" b="1" baseline="-25000"/>
          </a:p>
        </p:txBody>
      </p:sp>
      <p:sp>
        <p:nvSpPr>
          <p:cNvPr id="8204" name="Oval 14"/>
          <p:cNvSpPr>
            <a:spLocks noChangeArrowheads="1"/>
          </p:cNvSpPr>
          <p:nvPr/>
        </p:nvSpPr>
        <p:spPr bwMode="auto">
          <a:xfrm>
            <a:off x="5580063" y="5516563"/>
            <a:ext cx="865187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H</a:t>
            </a:r>
            <a:endParaRPr lang="es-ES" sz="2800" b="1" baseline="-25000"/>
          </a:p>
        </p:txBody>
      </p:sp>
      <p:sp>
        <p:nvSpPr>
          <p:cNvPr id="8205" name="AutoShape 15"/>
          <p:cNvSpPr>
            <a:spLocks/>
          </p:cNvSpPr>
          <p:nvPr/>
        </p:nvSpPr>
        <p:spPr bwMode="auto">
          <a:xfrm>
            <a:off x="6732588" y="1628775"/>
            <a:ext cx="503237" cy="2016125"/>
          </a:xfrm>
          <a:prstGeom prst="rightBrace">
            <a:avLst>
              <a:gd name="adj1" fmla="val 33386"/>
              <a:gd name="adj2" fmla="val 50000"/>
            </a:avLst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8206" name="AutoShape 16"/>
          <p:cNvSpPr>
            <a:spLocks/>
          </p:cNvSpPr>
          <p:nvPr/>
        </p:nvSpPr>
        <p:spPr bwMode="auto">
          <a:xfrm>
            <a:off x="6948488" y="4508500"/>
            <a:ext cx="503237" cy="2016125"/>
          </a:xfrm>
          <a:prstGeom prst="rightBrace">
            <a:avLst>
              <a:gd name="adj1" fmla="val 33386"/>
              <a:gd name="adj2" fmla="val 50000"/>
            </a:avLst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8207" name="Oval 17"/>
          <p:cNvSpPr>
            <a:spLocks noChangeArrowheads="1"/>
          </p:cNvSpPr>
          <p:nvPr/>
        </p:nvSpPr>
        <p:spPr bwMode="auto">
          <a:xfrm>
            <a:off x="7451725" y="2349500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-</a:t>
            </a:r>
            <a:endParaRPr lang="es-ES" sz="3200" b="1" dirty="0"/>
          </a:p>
        </p:txBody>
      </p:sp>
      <p:sp>
        <p:nvSpPr>
          <p:cNvPr id="8208" name="Oval 18"/>
          <p:cNvSpPr>
            <a:spLocks noChangeArrowheads="1"/>
          </p:cNvSpPr>
          <p:nvPr/>
        </p:nvSpPr>
        <p:spPr bwMode="auto">
          <a:xfrm>
            <a:off x="8027988" y="2133600"/>
            <a:ext cx="8651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e</a:t>
            </a:r>
            <a:r>
              <a:rPr lang="es-ES_tradnl" sz="2800" b="1" baseline="30000"/>
              <a:t>-</a:t>
            </a:r>
            <a:endParaRPr lang="es-ES" sz="2800" b="1" baseline="-25000"/>
          </a:p>
        </p:txBody>
      </p:sp>
      <p:sp>
        <p:nvSpPr>
          <p:cNvPr id="8209" name="Oval 19"/>
          <p:cNvSpPr>
            <a:spLocks noChangeArrowheads="1"/>
          </p:cNvSpPr>
          <p:nvPr/>
        </p:nvSpPr>
        <p:spPr bwMode="auto">
          <a:xfrm>
            <a:off x="8278813" y="5013325"/>
            <a:ext cx="8651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e</a:t>
            </a:r>
            <a:r>
              <a:rPr lang="es-ES_tradnl" sz="2800" b="1" baseline="30000"/>
              <a:t>-</a:t>
            </a:r>
            <a:endParaRPr lang="es-ES" sz="2800" b="1" baseline="-25000"/>
          </a:p>
        </p:txBody>
      </p:sp>
      <p:sp>
        <p:nvSpPr>
          <p:cNvPr id="8210" name="Oval 20"/>
          <p:cNvSpPr>
            <a:spLocks noChangeArrowheads="1"/>
          </p:cNvSpPr>
          <p:nvPr/>
        </p:nvSpPr>
        <p:spPr bwMode="auto">
          <a:xfrm>
            <a:off x="7596188" y="5300663"/>
            <a:ext cx="504825" cy="57626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+</a:t>
            </a:r>
            <a:endParaRPr lang="es-E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650" y="1155688"/>
            <a:ext cx="7488238" cy="34163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EN LOS SISTEMAS REDOX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LOS CAMBIOS DE ENERGÍA LIBRE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PUEDEN EXPRESARSE EN TÉRMINOS DEL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u="sng" dirty="0">
                <a:latin typeface="Arial Rounded MT Bold" pitchFamily="34" charset="0"/>
                <a:cs typeface="+mn-cs"/>
              </a:rPr>
              <a:t>POTENCIAL DE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u="sng" dirty="0">
                <a:latin typeface="Arial Rounded MT Bold" pitchFamily="34" charset="0"/>
                <a:cs typeface="+mn-cs"/>
              </a:rPr>
              <a:t>OXIDACIÓN – REDUCCIÓN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sz="2400" b="1" dirty="0">
              <a:latin typeface="Arial Rounded MT Bold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2296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es-ES_tradnl" dirty="0" smtClean="0"/>
              <a:t>POTENCIAL DE REDUCCIÓN</a:t>
            </a:r>
            <a:endParaRPr lang="es-E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2620963"/>
          </a:xfrm>
          <a:solidFill>
            <a:srgbClr val="DDDDDD"/>
          </a:solidFill>
        </p:spPr>
        <p:txBody>
          <a:bodyPr>
            <a:normAutofit/>
          </a:bodyPr>
          <a:lstStyle/>
          <a:p>
            <a:pPr eaLnBrk="1" hangingPunct="1"/>
            <a:r>
              <a:rPr lang="es-ES_tradnl" dirty="0" smtClean="0">
                <a:solidFill>
                  <a:srgbClr val="C00000"/>
                </a:solidFill>
              </a:rPr>
              <a:t>POTENCIAL DE REDUCCIÓN (E) </a:t>
            </a:r>
          </a:p>
          <a:p>
            <a:pPr eaLnBrk="1" hangingPunct="1">
              <a:buNone/>
            </a:pPr>
            <a:r>
              <a:rPr lang="es-ES_tradnl" dirty="0" smtClean="0"/>
              <a:t>DE UN ELEMENTO, ION O COMPUESTO </a:t>
            </a:r>
          </a:p>
          <a:p>
            <a:pPr eaLnBrk="1" hangingPunct="1">
              <a:buNone/>
            </a:pPr>
            <a:r>
              <a:rPr lang="es-ES_tradnl" dirty="0" smtClean="0"/>
              <a:t>ES SU </a:t>
            </a:r>
            <a:r>
              <a:rPr lang="es-ES_tradnl" dirty="0" smtClean="0">
                <a:solidFill>
                  <a:srgbClr val="C00000"/>
                </a:solidFill>
              </a:rPr>
              <a:t>TENDENCIA A GANAR ELECTRONES</a:t>
            </a:r>
          </a:p>
          <a:p>
            <a:pPr eaLnBrk="1" hangingPunct="1">
              <a:buNone/>
            </a:pPr>
            <a:r>
              <a:rPr lang="es-ES_tradnl" dirty="0" smtClean="0"/>
              <a:t>FRENTE A OTRO ELEMENTO, ION O COMPUESTO </a:t>
            </a:r>
            <a:endParaRPr lang="es-ES" dirty="0" smtClean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928662" y="4429132"/>
            <a:ext cx="5184775" cy="519113"/>
            <a:chOff x="567" y="2931"/>
            <a:chExt cx="3266" cy="327"/>
          </a:xfrm>
        </p:grpSpPr>
        <p:sp>
          <p:nvSpPr>
            <p:cNvPr id="12301" name="Text Box 4"/>
            <p:cNvSpPr txBox="1">
              <a:spLocks noChangeArrowheads="1"/>
            </p:cNvSpPr>
            <p:nvPr/>
          </p:nvSpPr>
          <p:spPr bwMode="auto">
            <a:xfrm>
              <a:off x="567" y="2931"/>
              <a:ext cx="3266" cy="3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 smtClean="0"/>
                <a:t>2 </a:t>
              </a:r>
              <a:r>
                <a:rPr lang="es-ES_tradnl" sz="2800" b="1" dirty="0" err="1"/>
                <a:t>Na</a:t>
              </a:r>
              <a:r>
                <a:rPr lang="es-ES_tradnl" sz="2800" b="1" dirty="0"/>
                <a:t>  + Cl</a:t>
              </a:r>
              <a:r>
                <a:rPr lang="es-ES_tradnl" sz="2800" b="1" baseline="-25000" dirty="0"/>
                <a:t>2</a:t>
              </a:r>
              <a:r>
                <a:rPr lang="es-ES_tradnl" sz="2800" b="1" dirty="0"/>
                <a:t>			2 </a:t>
              </a:r>
              <a:r>
                <a:rPr lang="es-ES_tradnl" sz="2800" b="1" dirty="0" err="1"/>
                <a:t>NaCl</a:t>
              </a:r>
              <a:endParaRPr lang="es-ES" sz="2800" b="1" dirty="0"/>
            </a:p>
          </p:txBody>
        </p:sp>
        <p:sp>
          <p:nvSpPr>
            <p:cNvPr id="12302" name="Line 5"/>
            <p:cNvSpPr>
              <a:spLocks noChangeShapeType="1"/>
            </p:cNvSpPr>
            <p:nvPr/>
          </p:nvSpPr>
          <p:spPr bwMode="auto">
            <a:xfrm>
              <a:off x="1927" y="3113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000100" y="5429264"/>
            <a:ext cx="5184775" cy="519113"/>
            <a:chOff x="630" y="3645"/>
            <a:chExt cx="3266" cy="327"/>
          </a:xfrm>
        </p:grpSpPr>
        <p:sp>
          <p:nvSpPr>
            <p:cNvPr id="12299" name="Text Box 8"/>
            <p:cNvSpPr txBox="1">
              <a:spLocks noChangeArrowheads="1"/>
            </p:cNvSpPr>
            <p:nvPr/>
          </p:nvSpPr>
          <p:spPr bwMode="auto">
            <a:xfrm>
              <a:off x="630" y="3645"/>
              <a:ext cx="3266" cy="327"/>
            </a:xfrm>
            <a:prstGeom prst="rect">
              <a:avLst/>
            </a:prstGeom>
            <a:solidFill>
              <a:srgbClr val="F8FB6D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/>
                <a:t>2 </a:t>
              </a:r>
              <a:r>
                <a:rPr lang="es-ES_tradnl" sz="2800" b="1" dirty="0" err="1" smtClean="0"/>
                <a:t>Na</a:t>
              </a:r>
              <a:r>
                <a:rPr lang="es-ES_tradnl" sz="2800" b="1" dirty="0" smtClean="0"/>
                <a:t>   </a:t>
              </a:r>
              <a:r>
                <a:rPr lang="es-ES_tradnl" sz="2800" b="1" dirty="0"/>
                <a:t>		 2 </a:t>
              </a:r>
              <a:r>
                <a:rPr lang="es-ES_tradnl" sz="2800" b="1" dirty="0" err="1"/>
                <a:t>Na</a:t>
              </a:r>
              <a:r>
                <a:rPr lang="es-ES_tradnl" sz="2800" b="1" baseline="30000" dirty="0"/>
                <a:t>+</a:t>
              </a:r>
              <a:r>
                <a:rPr lang="es-ES_tradnl" sz="2800" b="1" dirty="0"/>
                <a:t>  +  2 e</a:t>
              </a:r>
              <a:r>
                <a:rPr lang="es-ES_tradnl" sz="2800" b="1" baseline="30000" dirty="0"/>
                <a:t>-</a:t>
              </a:r>
              <a:endParaRPr lang="es-ES" sz="2800" b="1" dirty="0"/>
            </a:p>
          </p:txBody>
        </p:sp>
        <p:sp>
          <p:nvSpPr>
            <p:cNvPr id="12300" name="Line 9"/>
            <p:cNvSpPr>
              <a:spLocks noChangeShapeType="1"/>
            </p:cNvSpPr>
            <p:nvPr/>
          </p:nvSpPr>
          <p:spPr bwMode="auto">
            <a:xfrm>
              <a:off x="1383" y="3825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928662" y="6000768"/>
            <a:ext cx="5184775" cy="519112"/>
            <a:chOff x="630" y="3912"/>
            <a:chExt cx="3266" cy="327"/>
          </a:xfrm>
        </p:grpSpPr>
        <p:sp>
          <p:nvSpPr>
            <p:cNvPr id="12297" name="Text Box 11"/>
            <p:cNvSpPr txBox="1">
              <a:spLocks noChangeArrowheads="1"/>
            </p:cNvSpPr>
            <p:nvPr/>
          </p:nvSpPr>
          <p:spPr bwMode="auto">
            <a:xfrm>
              <a:off x="630" y="3912"/>
              <a:ext cx="3266" cy="327"/>
            </a:xfrm>
            <a:prstGeom prst="rect">
              <a:avLst/>
            </a:prstGeom>
            <a:solidFill>
              <a:srgbClr val="F8FB6D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/>
                <a:t>Cl</a:t>
              </a:r>
              <a:r>
                <a:rPr lang="es-ES_tradnl" sz="2800" b="1" baseline="-25000" dirty="0"/>
                <a:t>2</a:t>
              </a:r>
              <a:r>
                <a:rPr lang="es-ES_tradnl" sz="2800" b="1" dirty="0"/>
                <a:t>	+  2 </a:t>
              </a:r>
              <a:r>
                <a:rPr lang="es-ES_tradnl" sz="2800" b="1" dirty="0" smtClean="0"/>
                <a:t>e</a:t>
              </a:r>
              <a:r>
                <a:rPr lang="es-ES_tradnl" sz="2800" b="1" baseline="30000" dirty="0" smtClean="0"/>
                <a:t>-  </a:t>
              </a:r>
              <a:r>
                <a:rPr lang="es-ES_tradnl" sz="2800" b="1" dirty="0"/>
                <a:t>	</a:t>
              </a:r>
              <a:r>
                <a:rPr lang="es-ES_tradnl" sz="2800" b="1" dirty="0" smtClean="0"/>
                <a:t>   </a:t>
              </a:r>
              <a:r>
                <a:rPr lang="es-ES_tradnl" sz="2800" b="1" dirty="0"/>
                <a:t>	2 Cl</a:t>
              </a:r>
              <a:r>
                <a:rPr lang="es-ES_tradnl" sz="2800" b="1" baseline="30000" dirty="0"/>
                <a:t>-</a:t>
              </a:r>
              <a:endParaRPr lang="es-ES" sz="2800" b="1" dirty="0"/>
            </a:p>
          </p:txBody>
        </p:sp>
        <p:sp>
          <p:nvSpPr>
            <p:cNvPr id="12298" name="Line 12"/>
            <p:cNvSpPr>
              <a:spLocks noChangeShapeType="1"/>
            </p:cNvSpPr>
            <p:nvPr/>
          </p:nvSpPr>
          <p:spPr bwMode="auto">
            <a:xfrm>
              <a:off x="1973" y="4104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2295" name="Oval 15"/>
          <p:cNvSpPr>
            <a:spLocks noChangeArrowheads="1"/>
          </p:cNvSpPr>
          <p:nvPr/>
        </p:nvSpPr>
        <p:spPr bwMode="auto">
          <a:xfrm>
            <a:off x="5929322" y="5286388"/>
            <a:ext cx="2087563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/>
              <a:t>Oxidación</a:t>
            </a:r>
            <a:endParaRPr lang="es-ES" sz="2400" b="1"/>
          </a:p>
        </p:txBody>
      </p:sp>
      <p:sp>
        <p:nvSpPr>
          <p:cNvPr id="12296" name="Oval 16"/>
          <p:cNvSpPr>
            <a:spLocks noChangeArrowheads="1"/>
          </p:cNvSpPr>
          <p:nvPr/>
        </p:nvSpPr>
        <p:spPr bwMode="auto">
          <a:xfrm>
            <a:off x="5929322" y="6000768"/>
            <a:ext cx="2087563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 dirty="0"/>
              <a:t>Reducción</a:t>
            </a:r>
            <a:endParaRPr lang="es-ES" sz="24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000232" y="3929066"/>
            <a:ext cx="2839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b="1" dirty="0" smtClean="0"/>
              <a:t>REACCIÓN REDOX</a:t>
            </a:r>
            <a:endParaRPr lang="es-AR" sz="28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143108" y="5072074"/>
            <a:ext cx="2668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smtClean="0"/>
              <a:t>HEMIRREACCIONES</a:t>
            </a:r>
            <a:endParaRPr lang="es-A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3025"/>
            <a:ext cx="8229600" cy="90805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es-ES_tradnl" sz="3200" dirty="0" smtClean="0"/>
              <a:t>CUPLA REDOX</a:t>
            </a:r>
            <a:endParaRPr lang="es-ES" sz="32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400675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s-ES_tradnl" sz="2800" dirty="0" smtClean="0"/>
              <a:t>La forma oxidada y reducida en cada </a:t>
            </a:r>
            <a:r>
              <a:rPr lang="es-ES_tradnl" sz="2800" dirty="0" err="1" smtClean="0"/>
              <a:t>hemirreacción</a:t>
            </a:r>
            <a:r>
              <a:rPr lang="es-ES_tradnl" sz="2800" dirty="0" smtClean="0"/>
              <a:t> constituyen un </a:t>
            </a:r>
            <a:r>
              <a:rPr lang="es-ES_tradnl" sz="2800" b="1" dirty="0" smtClean="0">
                <a:solidFill>
                  <a:srgbClr val="C00000"/>
                </a:solidFill>
              </a:rPr>
              <a:t>par o cupla redox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 </a:t>
            </a:r>
            <a:r>
              <a:rPr lang="es-ES_tradnl" sz="2800" dirty="0" err="1" smtClean="0"/>
              <a:t>Na</a:t>
            </a:r>
            <a:r>
              <a:rPr lang="es-ES_tradnl" sz="2800" baseline="30000" dirty="0" smtClean="0"/>
              <a:t>+</a:t>
            </a:r>
            <a:r>
              <a:rPr lang="es-ES_tradnl" sz="2800" dirty="0" smtClean="0"/>
              <a:t>/</a:t>
            </a:r>
            <a:r>
              <a:rPr lang="es-ES_tradnl" sz="2800" dirty="0" err="1" smtClean="0"/>
              <a:t>Na</a:t>
            </a:r>
            <a:r>
              <a:rPr lang="es-ES_tradnl" sz="2800" dirty="0" smtClean="0"/>
              <a:t>  ,  Cl/Cl</a:t>
            </a:r>
            <a:r>
              <a:rPr lang="es-ES_tradnl" sz="2800" baseline="30000" dirty="0" smtClean="0"/>
              <a:t>-      (</a:t>
            </a:r>
            <a:r>
              <a:rPr lang="es-ES_tradnl" sz="2800" dirty="0" smtClean="0"/>
              <a:t>Sentido de la reducción)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b="1" dirty="0" err="1" smtClean="0"/>
              <a:t>E´</a:t>
            </a:r>
            <a:r>
              <a:rPr lang="es-ES_tradnl" sz="2800" b="1" baseline="-25000" dirty="0" err="1" smtClean="0"/>
              <a:t>o</a:t>
            </a:r>
            <a:r>
              <a:rPr lang="es-ES_tradnl" sz="2800" baseline="30000" dirty="0" smtClean="0"/>
              <a:t> : </a:t>
            </a:r>
            <a:r>
              <a:rPr lang="es-ES_tradnl" sz="2800" b="1" dirty="0" smtClean="0"/>
              <a:t>Potencial de reducción Estándar</a:t>
            </a:r>
            <a:r>
              <a:rPr lang="es-ES_tradnl" sz="2800" dirty="0" smtClean="0">
                <a:sym typeface="Wingdings" pitchFamily="2" charset="2"/>
              </a:rPr>
              <a:t>: </a:t>
            </a:r>
            <a:r>
              <a:rPr lang="es-ES_tradnl" sz="2800" baseline="30000" dirty="0" smtClean="0">
                <a:sym typeface="Wingdings" pitchFamily="2" charset="2"/>
              </a:rPr>
              <a:t> </a:t>
            </a:r>
            <a:r>
              <a:rPr lang="es-ES_tradnl" sz="2800" dirty="0" smtClean="0"/>
              <a:t>Se determina en comparación con el potencial de Hidrógeno = 0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	A 25°C , concentración1M, pH 7 en sistemas biológicos.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800" u="sng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u="sng" dirty="0" smtClean="0"/>
              <a:t>Signo positivo (+)</a:t>
            </a:r>
            <a:r>
              <a:rPr lang="es-ES_tradnl" sz="2800" dirty="0" smtClean="0"/>
              <a:t> : par redox con mayor tendencia que el hidrógeno a sufrir reducción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u="sng" dirty="0" smtClean="0"/>
              <a:t>Signo negativo (-):</a:t>
            </a:r>
            <a:r>
              <a:rPr lang="es-ES_tradnl" sz="2800" dirty="0" smtClean="0"/>
              <a:t>  par redox con menor tendencia que el hidrógeno a sufrir reducción</a:t>
            </a:r>
            <a:endParaRPr lang="es-E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717413"/>
              </a:gs>
              <a:gs pos="50000">
                <a:srgbClr val="F5FA28"/>
              </a:gs>
              <a:gs pos="100000">
                <a:srgbClr val="717413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4000" smtClean="0"/>
              <a:t>Potenciales de reducción estándar</a:t>
            </a:r>
          </a:p>
        </p:txBody>
      </p:sp>
      <p:sp>
        <p:nvSpPr>
          <p:cNvPr id="14339" name="Rectangle 5" descr="Diagonal hacia arriba clara"/>
          <p:cNvSpPr>
            <a:spLocks noChangeArrowheads="1"/>
          </p:cNvSpPr>
          <p:nvPr/>
        </p:nvSpPr>
        <p:spPr bwMode="auto">
          <a:xfrm>
            <a:off x="0" y="1628775"/>
            <a:ext cx="9144000" cy="5113338"/>
          </a:xfrm>
          <a:prstGeom prst="rect">
            <a:avLst/>
          </a:prstGeom>
          <a:pattFill prst="ltUpDiag">
            <a:fgClr>
              <a:srgbClr val="FBFDA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S" b="1"/>
          </a:p>
          <a:p>
            <a:r>
              <a:rPr lang="es-ES" sz="2400" b="1"/>
              <a:t>     2 H</a:t>
            </a:r>
            <a:r>
              <a:rPr lang="es-ES" sz="2400" b="1" baseline="30000"/>
              <a:t>+</a:t>
            </a:r>
            <a:r>
              <a:rPr lang="es-ES" sz="2400" b="1"/>
              <a:t>  +  2 e</a:t>
            </a:r>
            <a:r>
              <a:rPr lang="es-ES" sz="2400" b="1" baseline="30000"/>
              <a:t>-</a:t>
            </a:r>
            <a:r>
              <a:rPr lang="es-ES" sz="2400" b="1"/>
              <a:t>  →  H</a:t>
            </a:r>
            <a:r>
              <a:rPr lang="es-ES" sz="2400" b="1" baseline="-25000"/>
              <a:t>2</a:t>
            </a:r>
            <a:r>
              <a:rPr lang="es-ES" sz="2400" b="1"/>
              <a:t>                                                      -0.42 V</a:t>
            </a:r>
          </a:p>
          <a:p>
            <a:r>
              <a:rPr lang="es-ES" sz="2400" b="1"/>
              <a:t>     </a:t>
            </a:r>
            <a:r>
              <a:rPr lang="es-ES" sz="2400" b="1">
                <a:solidFill>
                  <a:srgbClr val="F42B0A"/>
                </a:solidFill>
              </a:rPr>
              <a:t>NAD</a:t>
            </a:r>
            <a:r>
              <a:rPr lang="es-ES" sz="2400" b="1" baseline="30000">
                <a:solidFill>
                  <a:srgbClr val="F42B0A"/>
                </a:solidFill>
              </a:rPr>
              <a:t>+</a:t>
            </a:r>
            <a:r>
              <a:rPr lang="es-ES" sz="2400" b="1">
                <a:solidFill>
                  <a:srgbClr val="F42B0A"/>
                </a:solidFill>
              </a:rPr>
              <a:t> + H</a:t>
            </a:r>
            <a:r>
              <a:rPr lang="es-ES" sz="2400" b="1" baseline="30000">
                <a:solidFill>
                  <a:srgbClr val="F42B0A"/>
                </a:solidFill>
              </a:rPr>
              <a:t>+</a:t>
            </a:r>
            <a:r>
              <a:rPr lang="es-ES" sz="2400" b="1">
                <a:solidFill>
                  <a:srgbClr val="F42B0A"/>
                </a:solidFill>
              </a:rPr>
              <a:t> + 2 e</a:t>
            </a:r>
            <a:r>
              <a:rPr lang="es-ES" sz="2400" b="1" baseline="30000">
                <a:solidFill>
                  <a:srgbClr val="F42B0A"/>
                </a:solidFill>
              </a:rPr>
              <a:t>- </a:t>
            </a:r>
            <a:r>
              <a:rPr lang="es-ES" sz="2400" b="1">
                <a:solidFill>
                  <a:srgbClr val="F42B0A"/>
                </a:solidFill>
              </a:rPr>
              <a:t>→ NADH                                          -0.32 V</a:t>
            </a:r>
          </a:p>
          <a:p>
            <a:r>
              <a:rPr lang="es-AR" sz="2400" b="1"/>
              <a:t>     </a:t>
            </a:r>
            <a:r>
              <a:rPr lang="en-US" sz="2400" b="1"/>
              <a:t>S  +  2 H</a:t>
            </a:r>
            <a:r>
              <a:rPr lang="en-US" sz="2400" b="1" baseline="30000"/>
              <a:t>+</a:t>
            </a:r>
            <a:r>
              <a:rPr lang="en-US" sz="2400" b="1"/>
              <a:t>  + 2 e</a:t>
            </a:r>
            <a:r>
              <a:rPr lang="en-US" sz="2400" b="1" baseline="30000"/>
              <a:t>- </a:t>
            </a:r>
            <a:r>
              <a:rPr lang="en-US" sz="2400" b="1"/>
              <a:t>→ H</a:t>
            </a:r>
            <a:r>
              <a:rPr lang="en-US" sz="2400" b="1" baseline="-25000"/>
              <a:t>2</a:t>
            </a:r>
            <a:r>
              <a:rPr lang="en-US" sz="2400" b="1"/>
              <a:t>S                                               -0.23 V</a:t>
            </a:r>
            <a:endParaRPr lang="es-ES" sz="2400" b="1"/>
          </a:p>
          <a:p>
            <a:r>
              <a:rPr lang="en-US" sz="2400" b="1"/>
              <a:t>     </a:t>
            </a:r>
            <a:r>
              <a:rPr lang="es-AR" sz="2400" b="1">
                <a:solidFill>
                  <a:srgbClr val="F42B0A"/>
                </a:solidFill>
              </a:rPr>
              <a:t>FAD + 2 H</a:t>
            </a:r>
            <a:r>
              <a:rPr lang="es-AR" sz="2400" b="1" baseline="30000">
                <a:solidFill>
                  <a:srgbClr val="F42B0A"/>
                </a:solidFill>
              </a:rPr>
              <a:t>+</a:t>
            </a:r>
            <a:r>
              <a:rPr lang="es-AR" sz="2400" b="1">
                <a:solidFill>
                  <a:srgbClr val="F42B0A"/>
                </a:solidFill>
              </a:rPr>
              <a:t> + 2 e- → FADH</a:t>
            </a:r>
            <a:r>
              <a:rPr lang="es-AR" sz="2400" b="1" baseline="-25000">
                <a:solidFill>
                  <a:srgbClr val="F42B0A"/>
                </a:solidFill>
              </a:rPr>
              <a:t>2</a:t>
            </a:r>
            <a:r>
              <a:rPr lang="es-AR" sz="2400" b="1">
                <a:solidFill>
                  <a:srgbClr val="F42B0A"/>
                </a:solidFill>
              </a:rPr>
              <a:t>                                       -0.22 V</a:t>
            </a:r>
            <a:endParaRPr lang="es-ES" sz="2400" b="1">
              <a:solidFill>
                <a:srgbClr val="F42B0A"/>
              </a:solidFill>
            </a:endParaRPr>
          </a:p>
          <a:p>
            <a:r>
              <a:rPr lang="es-AR" sz="2400" b="1"/>
              <a:t>     </a:t>
            </a:r>
            <a:r>
              <a:rPr lang="es-ES" sz="2400" b="1"/>
              <a:t>Acetaldehído + 2 H</a:t>
            </a:r>
            <a:r>
              <a:rPr lang="es-ES" sz="2400" b="1" baseline="30000"/>
              <a:t>+</a:t>
            </a:r>
            <a:r>
              <a:rPr lang="es-ES" sz="2400" b="1"/>
              <a:t> + 2 e</a:t>
            </a:r>
            <a:r>
              <a:rPr lang="es-ES" sz="2400" b="1" baseline="30000"/>
              <a:t>-</a:t>
            </a:r>
            <a:r>
              <a:rPr lang="es-ES" sz="2400" b="1"/>
              <a:t> → etanol                         -0.20 V</a:t>
            </a:r>
          </a:p>
          <a:p>
            <a:r>
              <a:rPr lang="es-ES" sz="2400" b="1"/>
              <a:t>     Piruvato + 2 H+ + 2 e- → lactato                               -0.19 V</a:t>
            </a:r>
          </a:p>
          <a:p>
            <a:r>
              <a:rPr lang="es-ES" sz="2400" b="1"/>
              <a:t>     Cu</a:t>
            </a:r>
            <a:r>
              <a:rPr lang="es-ES" sz="2400" b="1" baseline="30000"/>
              <a:t>+</a:t>
            </a:r>
            <a:r>
              <a:rPr lang="es-ES" sz="2400" b="1"/>
              <a:t> → Cu</a:t>
            </a:r>
            <a:r>
              <a:rPr lang="es-ES" sz="2400" b="1" baseline="30000"/>
              <a:t>2+</a:t>
            </a:r>
            <a:r>
              <a:rPr lang="es-ES" sz="2400" b="1"/>
              <a:t> + e-                                                          -0.16 V</a:t>
            </a:r>
          </a:p>
          <a:p>
            <a:r>
              <a:rPr lang="es-ES" sz="2400" b="1"/>
              <a:t>     Citocromo b (Fe</a:t>
            </a:r>
            <a:r>
              <a:rPr lang="es-ES" sz="2400" b="1" baseline="30000"/>
              <a:t>3+</a:t>
            </a:r>
            <a:r>
              <a:rPr lang="es-ES" sz="2400" b="1"/>
              <a:t>) + e</a:t>
            </a:r>
            <a:r>
              <a:rPr lang="es-ES" sz="2400" b="1" baseline="30000"/>
              <a:t>-</a:t>
            </a:r>
            <a:r>
              <a:rPr lang="es-ES" sz="2400" b="1"/>
              <a:t> → citocromo b (Fe</a:t>
            </a:r>
            <a:r>
              <a:rPr lang="es-ES" sz="2400" b="1" baseline="30000"/>
              <a:t>2+</a:t>
            </a:r>
            <a:r>
              <a:rPr lang="es-ES" sz="2400" b="1"/>
              <a:t>)       + 0.075 V</a:t>
            </a:r>
          </a:p>
          <a:p>
            <a:r>
              <a:rPr lang="es-ES" sz="2400" b="1"/>
              <a:t>     Citocromo c1 (Fe</a:t>
            </a:r>
            <a:r>
              <a:rPr lang="es-ES" sz="2400" b="1" baseline="30000"/>
              <a:t>3+</a:t>
            </a:r>
            <a:r>
              <a:rPr lang="es-ES" sz="2400" b="1"/>
              <a:t>) + e</a:t>
            </a:r>
            <a:r>
              <a:rPr lang="es-ES" sz="2400" b="1" baseline="30000"/>
              <a:t>-</a:t>
            </a:r>
            <a:r>
              <a:rPr lang="es-ES" sz="2400" b="1"/>
              <a:t> → citocromo c</a:t>
            </a:r>
            <a:r>
              <a:rPr lang="es-ES" sz="2400" b="1" baseline="-25000"/>
              <a:t>1</a:t>
            </a:r>
            <a:r>
              <a:rPr lang="es-ES" sz="2400" b="1"/>
              <a:t> (Fe</a:t>
            </a:r>
            <a:r>
              <a:rPr lang="es-ES" sz="2400" b="1" baseline="30000"/>
              <a:t>2+</a:t>
            </a:r>
            <a:r>
              <a:rPr lang="es-ES" sz="2400" b="1"/>
              <a:t>)    + 0.22  V</a:t>
            </a:r>
          </a:p>
          <a:p>
            <a:r>
              <a:rPr lang="es-ES" sz="2400" b="1"/>
              <a:t>     Citocromo c (Fe</a:t>
            </a:r>
            <a:r>
              <a:rPr lang="es-ES" sz="2400" b="1" baseline="30000"/>
              <a:t>3+</a:t>
            </a:r>
            <a:r>
              <a:rPr lang="es-ES" sz="2400" b="1"/>
              <a:t>) + e</a:t>
            </a:r>
            <a:r>
              <a:rPr lang="es-ES" sz="2400" b="1" baseline="30000"/>
              <a:t>-</a:t>
            </a:r>
            <a:r>
              <a:rPr lang="es-ES" sz="2400" b="1"/>
              <a:t> → citocromo c (Fe</a:t>
            </a:r>
            <a:r>
              <a:rPr lang="es-ES" sz="2400" b="1" baseline="30000"/>
              <a:t>2+</a:t>
            </a:r>
            <a:r>
              <a:rPr lang="es-ES" sz="2400" b="1"/>
              <a:t>)       + 0.235 V</a:t>
            </a:r>
          </a:p>
          <a:p>
            <a:r>
              <a:rPr lang="es-ES" sz="2400" b="1"/>
              <a:t>     Citocromo a (Fe</a:t>
            </a:r>
            <a:r>
              <a:rPr lang="es-ES" sz="2400" b="1" baseline="30000"/>
              <a:t>3+</a:t>
            </a:r>
            <a:r>
              <a:rPr lang="es-ES" sz="2400" b="1"/>
              <a:t>) + e- → citocromo a (Fe</a:t>
            </a:r>
            <a:r>
              <a:rPr lang="es-ES" sz="2400" b="1" baseline="30000"/>
              <a:t>2+</a:t>
            </a:r>
            <a:r>
              <a:rPr lang="es-ES" sz="2400" b="1"/>
              <a:t>)       + 0.29  V</a:t>
            </a:r>
          </a:p>
          <a:p>
            <a:r>
              <a:rPr lang="es-ES" sz="2400" b="1"/>
              <a:t>     Fe</a:t>
            </a:r>
            <a:r>
              <a:rPr lang="es-ES" sz="2400" b="1" baseline="30000"/>
              <a:t>3+</a:t>
            </a:r>
            <a:r>
              <a:rPr lang="es-ES" sz="2400" b="1"/>
              <a:t> + e- → Fe</a:t>
            </a:r>
            <a:r>
              <a:rPr lang="es-ES" sz="2400" b="1" baseline="30000"/>
              <a:t>2+</a:t>
            </a:r>
            <a:r>
              <a:rPr lang="es-ES" sz="2400" b="1"/>
              <a:t>                                                       + 0.77  V</a:t>
            </a:r>
          </a:p>
          <a:p>
            <a:r>
              <a:rPr lang="es-ES" sz="2400" b="1"/>
              <a:t>     </a:t>
            </a:r>
            <a:r>
              <a:rPr lang="es-ES" sz="2400" b="1">
                <a:solidFill>
                  <a:srgbClr val="F42B0A"/>
                </a:solidFill>
              </a:rPr>
              <a:t>½ O</a:t>
            </a:r>
            <a:r>
              <a:rPr lang="es-ES" sz="2400" b="1" baseline="-25000">
                <a:solidFill>
                  <a:srgbClr val="F42B0A"/>
                </a:solidFill>
              </a:rPr>
              <a:t>2</a:t>
            </a:r>
            <a:r>
              <a:rPr lang="es-ES" sz="2400" b="1">
                <a:solidFill>
                  <a:srgbClr val="F42B0A"/>
                </a:solidFill>
              </a:rPr>
              <a:t> + 2 H</a:t>
            </a:r>
            <a:r>
              <a:rPr lang="es-ES" sz="2400" b="1" baseline="30000">
                <a:solidFill>
                  <a:srgbClr val="F42B0A"/>
                </a:solidFill>
              </a:rPr>
              <a:t>+</a:t>
            </a:r>
            <a:r>
              <a:rPr lang="es-ES" sz="2400" b="1">
                <a:solidFill>
                  <a:srgbClr val="F42B0A"/>
                </a:solidFill>
              </a:rPr>
              <a:t> + 2 e</a:t>
            </a:r>
            <a:r>
              <a:rPr lang="es-ES" sz="2400" b="1" baseline="30000">
                <a:solidFill>
                  <a:srgbClr val="F42B0A"/>
                </a:solidFill>
              </a:rPr>
              <a:t>-</a:t>
            </a:r>
            <a:r>
              <a:rPr lang="es-ES" sz="2400" b="1">
                <a:solidFill>
                  <a:srgbClr val="F42B0A"/>
                </a:solidFill>
              </a:rPr>
              <a:t> → H</a:t>
            </a:r>
            <a:r>
              <a:rPr lang="es-ES" sz="2400" b="1" baseline="-25000">
                <a:solidFill>
                  <a:srgbClr val="F42B0A"/>
                </a:solidFill>
              </a:rPr>
              <a:t>2</a:t>
            </a:r>
            <a:r>
              <a:rPr lang="es-ES" sz="2400" b="1">
                <a:solidFill>
                  <a:srgbClr val="F42B0A"/>
                </a:solidFill>
              </a:rPr>
              <a:t>O                                        +  0.82 V</a:t>
            </a:r>
          </a:p>
        </p:txBody>
      </p:sp>
      <p:sp>
        <p:nvSpPr>
          <p:cNvPr id="2" name="1 Flecha abajo"/>
          <p:cNvSpPr/>
          <p:nvPr/>
        </p:nvSpPr>
        <p:spPr>
          <a:xfrm>
            <a:off x="8766175" y="1916113"/>
            <a:ext cx="252413" cy="4537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EN LOS SISTEMAS BIOLÓGICOS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 smtClean="0">
                <a:latin typeface="Arial Rounded MT Bold" pitchFamily="34" charset="0"/>
              </a:rPr>
              <a:t>LAS ENZIMAS QUE INTERVIENEN EN LOS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dirty="0" smtClean="0">
                <a:latin typeface="Arial Rounded MT Bold" pitchFamily="34" charset="0"/>
              </a:rPr>
              <a:t>PROCESOS REDOX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dirty="0" smtClean="0">
                <a:latin typeface="Arial Rounded MT Bold" pitchFamily="34" charset="0"/>
              </a:rPr>
              <a:t>SE DENOMINAN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OXIDORREDUCTASAS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AR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CuadroTexto"/>
          <p:cNvSpPr txBox="1">
            <a:spLocks noChangeArrowheads="1"/>
          </p:cNvSpPr>
          <p:nvPr/>
        </p:nvSpPr>
        <p:spPr bwMode="auto">
          <a:xfrm>
            <a:off x="2484438" y="9080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AR">
              <a:latin typeface="Calibri" pitchFamily="34" charset="0"/>
            </a:endParaRPr>
          </a:p>
        </p:txBody>
      </p:sp>
      <p:pic>
        <p:nvPicPr>
          <p:cNvPr id="10243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04813"/>
            <a:ext cx="18891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357158" y="0"/>
            <a:ext cx="8208962" cy="572464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OXIDORREDUCTASAS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4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Catalizan reacciones de </a:t>
            </a:r>
            <a:r>
              <a:rPr lang="es-ES_tradnl" sz="2400" b="1" dirty="0" smtClean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óxido- reducción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err="1" smtClean="0">
                <a:latin typeface="Arial Rounded MT Bold" pitchFamily="34" charset="0"/>
                <a:cs typeface="+mn-cs"/>
              </a:rPr>
              <a:t>A</a:t>
            </a:r>
            <a:r>
              <a:rPr lang="es-ES_tradnl" sz="2400" baseline="-25000" dirty="0" err="1" smtClean="0">
                <a:latin typeface="Arial Rounded MT Bold" pitchFamily="34" charset="0"/>
                <a:cs typeface="+mn-cs"/>
              </a:rPr>
              <a:t>red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+ B</a:t>
            </a:r>
            <a:r>
              <a:rPr lang="es-ES_tradnl" sz="2400" baseline="-25000" dirty="0" smtClean="0">
                <a:latin typeface="Arial Rounded MT Bold" pitchFamily="34" charset="0"/>
                <a:cs typeface="+mn-cs"/>
              </a:rPr>
              <a:t>ox                               	       </a:t>
            </a:r>
            <a:r>
              <a:rPr lang="es-ES_tradnl" sz="2400" dirty="0" err="1" smtClean="0">
                <a:latin typeface="Arial Rounded MT Bold" pitchFamily="34" charset="0"/>
                <a:cs typeface="+mn-cs"/>
              </a:rPr>
              <a:t>A</a:t>
            </a:r>
            <a:r>
              <a:rPr lang="es-ES_tradnl" sz="2400" baseline="-25000" dirty="0" err="1" smtClean="0">
                <a:latin typeface="Arial Rounded MT Bold" pitchFamily="34" charset="0"/>
                <a:cs typeface="+mn-cs"/>
              </a:rPr>
              <a:t>ox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+ </a:t>
            </a:r>
            <a:r>
              <a:rPr lang="es-ES_tradnl" sz="2400" dirty="0" err="1" smtClean="0">
                <a:latin typeface="Arial Rounded MT Bold" pitchFamily="34" charset="0"/>
                <a:cs typeface="+mn-cs"/>
              </a:rPr>
              <a:t>B</a:t>
            </a:r>
            <a:r>
              <a:rPr lang="es-ES_tradnl" sz="2400" baseline="-25000" dirty="0" err="1" smtClean="0">
                <a:latin typeface="Arial Rounded MT Bold" pitchFamily="34" charset="0"/>
                <a:cs typeface="+mn-cs"/>
              </a:rPr>
              <a:t>red</a:t>
            </a: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A : es el reductor o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dador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electrónico; en el curso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de la reacción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se oxida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(pierde electrones)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   B : es el oxidante o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aceptor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electrónico; en el curso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de la reacción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se reduce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(gana electrones)</a:t>
            </a:r>
            <a:endParaRPr lang="es-ES_tradnl" sz="2400" dirty="0" smtClean="0">
              <a:latin typeface="Arial Rounded MT Bold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 smtClean="0">
                <a:latin typeface="Arial Rounded MT Bold" pitchFamily="34" charset="0"/>
                <a:cs typeface="+mn-cs"/>
              </a:rPr>
              <a:t>En las reacciones redox, siempre tienen que estar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 smtClean="0">
                <a:latin typeface="Arial Rounded MT Bold" pitchFamily="34" charset="0"/>
                <a:cs typeface="+mn-cs"/>
              </a:rPr>
              <a:t>presentes a la vez el aceptor y el dador electrónico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400" dirty="0">
              <a:latin typeface="Arial Rounded MT Bold" pitchFamily="34" charset="0"/>
              <a:cs typeface="+mn-cs"/>
            </a:endParaRPr>
          </a:p>
        </p:txBody>
      </p:sp>
      <p:sp>
        <p:nvSpPr>
          <p:cNvPr id="10245" name="Línea 8"/>
          <p:cNvSpPr>
            <a:spLocks noChangeShapeType="1"/>
          </p:cNvSpPr>
          <p:nvPr/>
        </p:nvSpPr>
        <p:spPr bwMode="auto">
          <a:xfrm flipV="1">
            <a:off x="3357554" y="2071678"/>
            <a:ext cx="2214578" cy="457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06375" y="115888"/>
            <a:ext cx="8686800" cy="1646237"/>
          </a:xfrm>
          <a:gradFill rotWithShape="1">
            <a:gsLst>
              <a:gs pos="0">
                <a:srgbClr val="717413"/>
              </a:gs>
              <a:gs pos="50000">
                <a:srgbClr val="F5FA28"/>
              </a:gs>
              <a:gs pos="100000">
                <a:srgbClr val="717413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" sz="2800" b="1" smtClean="0"/>
              <a:t>DISTINTAS FORMAS EN QUE SE TRANSFIEREN ELECTRONES EN LA CELULA 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28596" y="2857496"/>
            <a:ext cx="8424863" cy="1160462"/>
            <a:chOff x="158" y="1797"/>
            <a:chExt cx="5307" cy="731"/>
          </a:xfrm>
        </p:grpSpPr>
        <p:sp>
          <p:nvSpPr>
            <p:cNvPr id="11277" name="Text Box 6"/>
            <p:cNvSpPr txBox="1">
              <a:spLocks noChangeArrowheads="1"/>
            </p:cNvSpPr>
            <p:nvPr/>
          </p:nvSpPr>
          <p:spPr bwMode="auto">
            <a:xfrm>
              <a:off x="158" y="1797"/>
              <a:ext cx="530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/>
                <a:t>2.- Transferencia de un átomo de hidrógeno </a:t>
              </a:r>
            </a:p>
            <a:p>
              <a:pPr>
                <a:spcBef>
                  <a:spcPct val="50000"/>
                </a:spcBef>
              </a:pPr>
              <a:r>
                <a:rPr lang="es-ES" sz="2800" b="1"/>
                <a:t>(H</a:t>
              </a:r>
              <a:r>
                <a:rPr lang="es-ES" sz="2800" b="1" baseline="30000"/>
                <a:t>+</a:t>
              </a:r>
              <a:r>
                <a:rPr lang="es-ES" sz="2800" b="1"/>
                <a:t>  + e</a:t>
              </a:r>
              <a:r>
                <a:rPr lang="es-ES" sz="2800" b="1" baseline="30000"/>
                <a:t>-</a:t>
              </a:r>
              <a:r>
                <a:rPr lang="es-ES" sz="2800" b="1"/>
                <a:t>): AH</a:t>
              </a:r>
              <a:r>
                <a:rPr lang="es-ES" sz="2800" b="1" baseline="-25000"/>
                <a:t>2</a:t>
              </a:r>
              <a:r>
                <a:rPr lang="es-ES" sz="2800" b="1"/>
                <a:t>  + B                A  +  BH</a:t>
              </a:r>
              <a:r>
                <a:rPr lang="es-ES" sz="2800" b="1" baseline="-25000"/>
                <a:t>2</a:t>
              </a:r>
              <a:endParaRPr lang="es-ES" sz="2800" b="1" baseline="30000"/>
            </a:p>
          </p:txBody>
        </p:sp>
        <p:sp>
          <p:nvSpPr>
            <p:cNvPr id="11278" name="Line 11"/>
            <p:cNvSpPr>
              <a:spLocks noChangeShapeType="1"/>
            </p:cNvSpPr>
            <p:nvPr/>
          </p:nvSpPr>
          <p:spPr bwMode="auto">
            <a:xfrm>
              <a:off x="1913" y="2341"/>
              <a:ext cx="681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9" name="Line 12"/>
            <p:cNvSpPr>
              <a:spLocks noChangeShapeType="1"/>
            </p:cNvSpPr>
            <p:nvPr/>
          </p:nvSpPr>
          <p:spPr bwMode="auto">
            <a:xfrm flipH="1">
              <a:off x="1958" y="2432"/>
              <a:ext cx="545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1268" name="Text Box 13"/>
          <p:cNvSpPr txBox="1">
            <a:spLocks noChangeArrowheads="1"/>
          </p:cNvSpPr>
          <p:nvPr/>
        </p:nvSpPr>
        <p:spPr bwMode="auto">
          <a:xfrm>
            <a:off x="571472" y="4071942"/>
            <a:ext cx="7489825" cy="116955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3.- Transferencia de un ion Hidruro (:H</a:t>
            </a:r>
            <a:r>
              <a:rPr lang="es-ES" sz="2800" b="1" baseline="30000" dirty="0"/>
              <a:t>-</a:t>
            </a:r>
            <a:r>
              <a:rPr lang="es-ES" sz="2800" b="1" dirty="0" smtClean="0"/>
              <a:t>) </a:t>
            </a:r>
            <a:r>
              <a:rPr lang="es-ES" sz="2000" b="1" dirty="0" smtClean="0"/>
              <a:t>porta 2 e-</a:t>
            </a:r>
            <a:endParaRPr lang="es-ES" sz="2000" b="1" dirty="0"/>
          </a:p>
          <a:p>
            <a:pPr>
              <a:spcBef>
                <a:spcPct val="50000"/>
              </a:spcBef>
            </a:pPr>
            <a:r>
              <a:rPr lang="es-ES" sz="2800" b="1" dirty="0"/>
              <a:t>         AH</a:t>
            </a:r>
            <a:r>
              <a:rPr lang="es-ES" sz="2800" b="1" baseline="-25000" dirty="0"/>
              <a:t>2 </a:t>
            </a:r>
            <a:r>
              <a:rPr lang="es-ES" sz="2800" b="1" dirty="0"/>
              <a:t>+ NAD</a:t>
            </a:r>
            <a:r>
              <a:rPr lang="es-ES" sz="2800" b="1" baseline="30000" dirty="0"/>
              <a:t>+</a:t>
            </a:r>
            <a:r>
              <a:rPr lang="es-ES" sz="2800" b="1" dirty="0"/>
              <a:t> → A  + NADH + H</a:t>
            </a:r>
            <a:r>
              <a:rPr lang="es-ES" sz="2800" b="1" baseline="30000" dirty="0"/>
              <a:t>+</a:t>
            </a:r>
            <a:r>
              <a:rPr lang="es-ES" sz="2800" b="1" dirty="0"/>
              <a:t> 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15900" y="5589588"/>
            <a:ext cx="8820150" cy="946150"/>
            <a:chOff x="136" y="3521"/>
            <a:chExt cx="5556" cy="596"/>
          </a:xfrm>
        </p:grpSpPr>
        <p:sp>
          <p:nvSpPr>
            <p:cNvPr id="11275" name="Text Box 14"/>
            <p:cNvSpPr txBox="1">
              <a:spLocks noChangeArrowheads="1"/>
            </p:cNvSpPr>
            <p:nvPr/>
          </p:nvSpPr>
          <p:spPr bwMode="auto">
            <a:xfrm>
              <a:off x="136" y="3521"/>
              <a:ext cx="5556" cy="59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 dirty="0"/>
                <a:t>4.- Transferencia de e</a:t>
              </a:r>
              <a:r>
                <a:rPr lang="es-ES" sz="2800" b="1" baseline="30000" dirty="0"/>
                <a:t>-</a:t>
              </a:r>
              <a:r>
                <a:rPr lang="es-ES" sz="2800" b="1" dirty="0"/>
                <a:t> desde un reductor orgánico al oxígeno:      R-CH</a:t>
              </a:r>
              <a:r>
                <a:rPr lang="es-ES" sz="2800" b="1" baseline="-25000" dirty="0"/>
                <a:t>3</a:t>
              </a:r>
              <a:r>
                <a:rPr lang="es-ES" sz="2800" b="1" dirty="0"/>
                <a:t>  +  ½ O</a:t>
              </a:r>
              <a:r>
                <a:rPr lang="es-ES" sz="2800" b="1" baseline="-25000" dirty="0"/>
                <a:t>2</a:t>
              </a:r>
              <a:r>
                <a:rPr lang="es-ES" sz="2800" b="1" dirty="0"/>
                <a:t>        RCH</a:t>
              </a:r>
              <a:r>
                <a:rPr lang="es-ES" sz="2800" b="1" baseline="-25000" dirty="0"/>
                <a:t>2</a:t>
              </a:r>
              <a:r>
                <a:rPr lang="es-ES" sz="2800" b="1" dirty="0"/>
                <a:t>-OH</a:t>
              </a:r>
            </a:p>
          </p:txBody>
        </p:sp>
        <p:sp>
          <p:nvSpPr>
            <p:cNvPr id="11276" name="Line 15"/>
            <p:cNvSpPr>
              <a:spLocks noChangeShapeType="1"/>
            </p:cNvSpPr>
            <p:nvPr/>
          </p:nvSpPr>
          <p:spPr bwMode="auto">
            <a:xfrm>
              <a:off x="2610" y="3974"/>
              <a:ext cx="318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r>
                <a:rPr lang="es-ES_tradnl" dirty="0" smtClean="0"/>
                <a:t>                                                                                                                                                                     </a:t>
              </a:r>
              <a:endParaRPr lang="es-AR" dirty="0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57158" y="2071678"/>
            <a:ext cx="8569325" cy="519112"/>
            <a:chOff x="0" y="1344"/>
            <a:chExt cx="5398" cy="327"/>
          </a:xfrm>
        </p:grpSpPr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0" y="1344"/>
              <a:ext cx="5398" cy="327"/>
              <a:chOff x="113" y="1344"/>
              <a:chExt cx="4808" cy="295"/>
            </a:xfrm>
          </p:grpSpPr>
          <p:sp>
            <p:nvSpPr>
              <p:cNvPr id="11273" name="Text Box 9"/>
              <p:cNvSpPr txBox="1">
                <a:spLocks noChangeArrowheads="1"/>
              </p:cNvSpPr>
              <p:nvPr/>
            </p:nvSpPr>
            <p:spPr bwMode="auto">
              <a:xfrm>
                <a:off x="113" y="1344"/>
                <a:ext cx="4808" cy="295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800" b="1"/>
                  <a:t>  1.- Transferencia de 1 e</a:t>
                </a:r>
                <a:r>
                  <a:rPr lang="es-ES" sz="2800" b="1" baseline="30000"/>
                  <a:t>-</a:t>
                </a:r>
                <a:r>
                  <a:rPr lang="es-ES" sz="2800" b="1"/>
                  <a:t>:  Fe +++	           Fe++</a:t>
                </a:r>
              </a:p>
            </p:txBody>
          </p:sp>
          <p:sp>
            <p:nvSpPr>
              <p:cNvPr id="11274" name="Line 10"/>
              <p:cNvSpPr>
                <a:spLocks noChangeShapeType="1"/>
              </p:cNvSpPr>
              <p:nvPr/>
            </p:nvSpPr>
            <p:spPr bwMode="auto">
              <a:xfrm>
                <a:off x="3119" y="1525"/>
                <a:ext cx="363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11272" name="Line 19"/>
            <p:cNvSpPr>
              <a:spLocks noChangeShapeType="1"/>
            </p:cNvSpPr>
            <p:nvPr/>
          </p:nvSpPr>
          <p:spPr bwMode="auto">
            <a:xfrm flipH="1">
              <a:off x="3420" y="1434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73075" y="0"/>
            <a:ext cx="7986713" cy="90805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eaLnBrk="1" hangingPunct="1"/>
            <a:r>
              <a:rPr lang="es-ES_tradnl" sz="2800" b="1" smtClean="0"/>
              <a:t>Representación esquemática de una oxidación biológica</a:t>
            </a:r>
            <a:endParaRPr lang="es-ES" sz="2800" b="1" smtClean="0"/>
          </a:p>
        </p:txBody>
      </p:sp>
      <p:pic>
        <p:nvPicPr>
          <p:cNvPr id="15363" name="Picture 6" descr="sp5282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/>
          <a:stretch>
            <a:fillRect/>
          </a:stretch>
        </p:blipFill>
        <p:spPr bwMode="auto">
          <a:xfrm>
            <a:off x="107950" y="2392363"/>
            <a:ext cx="6562725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sp5282"/>
          <p:cNvPicPr>
            <a:picLocks noChangeArrowheads="1"/>
          </p:cNvPicPr>
          <p:nvPr/>
        </p:nvPicPr>
        <p:blipFill>
          <a:blip r:embed="rId2">
            <a:lum bright="-24000" contrast="24000"/>
          </a:blip>
          <a:srcRect l="42252" r="29568" b="-5623"/>
          <a:stretch>
            <a:fillRect/>
          </a:stretch>
        </p:blipFill>
        <p:spPr bwMode="auto">
          <a:xfrm>
            <a:off x="6659563" y="2349500"/>
            <a:ext cx="23050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117475" y="2420938"/>
            <a:ext cx="1441450" cy="822325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Sustrato H</a:t>
            </a:r>
            <a:r>
              <a:rPr lang="es-ES" sz="2400" b="1" baseline="-25000"/>
              <a:t>2</a:t>
            </a:r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261938" y="3789363"/>
            <a:ext cx="865187" cy="5191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/>
              <a:t>S</a:t>
            </a:r>
            <a:r>
              <a:rPr lang="es-ES" sz="2800" b="1" baseline="-25000"/>
              <a:t>ox</a:t>
            </a:r>
          </a:p>
        </p:txBody>
      </p:sp>
      <p:sp>
        <p:nvSpPr>
          <p:cNvPr id="15367" name="Text Box 17"/>
          <p:cNvSpPr txBox="1">
            <a:spLocks noChangeArrowheads="1"/>
          </p:cNvSpPr>
          <p:nvPr/>
        </p:nvSpPr>
        <p:spPr bwMode="auto">
          <a:xfrm>
            <a:off x="2206625" y="2276475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A</a:t>
            </a:r>
          </a:p>
          <a:p>
            <a:pPr algn="ctr"/>
            <a:r>
              <a:rPr lang="es-ES_tradnl" b="1"/>
              <a:t>(OX)</a:t>
            </a:r>
            <a:endParaRPr lang="es-ES"/>
          </a:p>
        </p:txBody>
      </p:sp>
      <p:sp>
        <p:nvSpPr>
          <p:cNvPr id="15368" name="Text Box 48"/>
          <p:cNvSpPr txBox="1">
            <a:spLocks noChangeArrowheads="1"/>
          </p:cNvSpPr>
          <p:nvPr/>
        </p:nvSpPr>
        <p:spPr bwMode="auto">
          <a:xfrm>
            <a:off x="2351088" y="3644900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AH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69" name="Text Box 49"/>
          <p:cNvSpPr txBox="1">
            <a:spLocks noChangeArrowheads="1"/>
          </p:cNvSpPr>
          <p:nvPr/>
        </p:nvSpPr>
        <p:spPr bwMode="auto">
          <a:xfrm>
            <a:off x="5807075" y="2420938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C</a:t>
            </a:r>
          </a:p>
          <a:p>
            <a:pPr algn="ctr"/>
            <a:r>
              <a:rPr lang="es-ES_tradnl" b="1"/>
              <a:t>(OX)</a:t>
            </a:r>
            <a:endParaRPr lang="es-ES"/>
          </a:p>
        </p:txBody>
      </p:sp>
      <p:sp>
        <p:nvSpPr>
          <p:cNvPr id="15370" name="Text Box 50"/>
          <p:cNvSpPr txBox="1">
            <a:spLocks noChangeArrowheads="1"/>
          </p:cNvSpPr>
          <p:nvPr/>
        </p:nvSpPr>
        <p:spPr bwMode="auto">
          <a:xfrm>
            <a:off x="4006850" y="3716338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B</a:t>
            </a:r>
          </a:p>
          <a:p>
            <a:pPr algn="ctr"/>
            <a:r>
              <a:rPr lang="es-ES_tradnl" b="1"/>
              <a:t>(OX)</a:t>
            </a:r>
            <a:endParaRPr lang="es-ES"/>
          </a:p>
        </p:txBody>
      </p:sp>
      <p:sp>
        <p:nvSpPr>
          <p:cNvPr id="15371" name="Text Box 51"/>
          <p:cNvSpPr txBox="1">
            <a:spLocks noChangeArrowheads="1"/>
          </p:cNvSpPr>
          <p:nvPr/>
        </p:nvSpPr>
        <p:spPr bwMode="auto">
          <a:xfrm>
            <a:off x="4294188" y="2349500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BH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72" name="Text Box 52"/>
          <p:cNvSpPr txBox="1">
            <a:spLocks noChangeArrowheads="1"/>
          </p:cNvSpPr>
          <p:nvPr/>
        </p:nvSpPr>
        <p:spPr bwMode="auto">
          <a:xfrm>
            <a:off x="6022975" y="3716338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CH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73" name="Text Box 53"/>
          <p:cNvSpPr txBox="1">
            <a:spLocks noChangeArrowheads="1"/>
          </p:cNvSpPr>
          <p:nvPr/>
        </p:nvSpPr>
        <p:spPr bwMode="auto">
          <a:xfrm>
            <a:off x="7921625" y="3789363"/>
            <a:ext cx="1042988" cy="45720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/>
              <a:t>½ O</a:t>
            </a:r>
            <a:r>
              <a:rPr lang="es-ES" sz="2400" b="1" baseline="-25000"/>
              <a:t>2</a:t>
            </a:r>
            <a:endParaRPr lang="es-ES" sz="2400" baseline="-25000"/>
          </a:p>
        </p:txBody>
      </p:sp>
      <p:sp>
        <p:nvSpPr>
          <p:cNvPr id="15374" name="Text Box 54"/>
          <p:cNvSpPr txBox="1">
            <a:spLocks noChangeArrowheads="1"/>
          </p:cNvSpPr>
          <p:nvPr/>
        </p:nvSpPr>
        <p:spPr bwMode="auto">
          <a:xfrm>
            <a:off x="8388350" y="2420938"/>
            <a:ext cx="755650" cy="45720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/>
              <a:t>H</a:t>
            </a:r>
            <a:r>
              <a:rPr lang="es-ES" sz="2400" b="1" baseline="-25000"/>
              <a:t>2</a:t>
            </a:r>
            <a:r>
              <a:rPr lang="es-ES" sz="2400" b="1"/>
              <a:t>O</a:t>
            </a:r>
            <a:endParaRPr lang="es-ES" sz="2400" baseline="-25000"/>
          </a:p>
        </p:txBody>
      </p:sp>
      <p:sp>
        <p:nvSpPr>
          <p:cNvPr id="15375" name="Line 55"/>
          <p:cNvSpPr>
            <a:spLocks noChangeShapeType="1"/>
          </p:cNvSpPr>
          <p:nvPr/>
        </p:nvSpPr>
        <p:spPr bwMode="auto">
          <a:xfrm>
            <a:off x="1692275" y="2349500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6" name="Line 56"/>
          <p:cNvSpPr>
            <a:spLocks noChangeShapeType="1"/>
          </p:cNvSpPr>
          <p:nvPr/>
        </p:nvSpPr>
        <p:spPr bwMode="auto">
          <a:xfrm>
            <a:off x="3563938" y="2276475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7" name="Line 57"/>
          <p:cNvSpPr>
            <a:spLocks noChangeShapeType="1"/>
          </p:cNvSpPr>
          <p:nvPr/>
        </p:nvSpPr>
        <p:spPr bwMode="auto">
          <a:xfrm>
            <a:off x="5364163" y="2205038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8" name="Line 58"/>
          <p:cNvSpPr>
            <a:spLocks noChangeShapeType="1"/>
          </p:cNvSpPr>
          <p:nvPr/>
        </p:nvSpPr>
        <p:spPr bwMode="auto">
          <a:xfrm>
            <a:off x="7524750" y="2205038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9" name="Line 59"/>
          <p:cNvSpPr>
            <a:spLocks noChangeShapeType="1"/>
          </p:cNvSpPr>
          <p:nvPr/>
        </p:nvSpPr>
        <p:spPr bwMode="auto">
          <a:xfrm>
            <a:off x="323850" y="5157788"/>
            <a:ext cx="8064500" cy="0"/>
          </a:xfrm>
          <a:prstGeom prst="line">
            <a:avLst/>
          </a:prstGeom>
          <a:noFill/>
          <a:ln w="44450">
            <a:solidFill>
              <a:srgbClr val="DB1B1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209981" name="Oval 61"/>
          <p:cNvSpPr>
            <a:spLocks noChangeArrowheads="1"/>
          </p:cNvSpPr>
          <p:nvPr/>
        </p:nvSpPr>
        <p:spPr bwMode="auto">
          <a:xfrm>
            <a:off x="250825" y="5300663"/>
            <a:ext cx="792163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endParaRPr lang="es-E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9982" name="Oval 62"/>
          <p:cNvSpPr>
            <a:spLocks noChangeArrowheads="1"/>
          </p:cNvSpPr>
          <p:nvPr/>
        </p:nvSpPr>
        <p:spPr bwMode="auto">
          <a:xfrm>
            <a:off x="7956550" y="5229225"/>
            <a:ext cx="792163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O</a:t>
            </a:r>
            <a:r>
              <a:rPr lang="es-ES_tradnl" sz="2800" b="1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endParaRPr lang="es-ES" sz="2800" b="1" baseline="-25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383" name="Text Box 63"/>
          <p:cNvSpPr txBox="1">
            <a:spLocks noChangeArrowheads="1"/>
          </p:cNvSpPr>
          <p:nvPr/>
        </p:nvSpPr>
        <p:spPr bwMode="auto">
          <a:xfrm>
            <a:off x="1857356" y="4572009"/>
            <a:ext cx="1500198" cy="47118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 dirty="0" smtClean="0">
                <a:solidFill>
                  <a:srgbClr val="DB1B1B"/>
                </a:solidFill>
              </a:rPr>
              <a:t>Energía</a:t>
            </a:r>
            <a:endParaRPr lang="es-ES" sz="2400" b="1" dirty="0">
              <a:solidFill>
                <a:srgbClr val="DB1B1B"/>
              </a:solidFill>
            </a:endParaRPr>
          </a:p>
        </p:txBody>
      </p:sp>
      <p:sp>
        <p:nvSpPr>
          <p:cNvPr id="15384" name="Text Box 64"/>
          <p:cNvSpPr txBox="1">
            <a:spLocks noChangeArrowheads="1"/>
          </p:cNvSpPr>
          <p:nvPr/>
        </p:nvSpPr>
        <p:spPr bwMode="auto">
          <a:xfrm>
            <a:off x="3779838" y="4581525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rgbClr val="DB1B1B"/>
                </a:solidFill>
              </a:rPr>
              <a:t>E</a:t>
            </a:r>
            <a:endParaRPr lang="es-ES" sz="2400" b="1">
              <a:solidFill>
                <a:srgbClr val="DB1B1B"/>
              </a:solidFill>
            </a:endParaRPr>
          </a:p>
        </p:txBody>
      </p:sp>
      <p:sp>
        <p:nvSpPr>
          <p:cNvPr id="15385" name="Text Box 65"/>
          <p:cNvSpPr txBox="1">
            <a:spLocks noChangeArrowheads="1"/>
          </p:cNvSpPr>
          <p:nvPr/>
        </p:nvSpPr>
        <p:spPr bwMode="auto">
          <a:xfrm>
            <a:off x="5580063" y="4543436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 dirty="0">
                <a:solidFill>
                  <a:srgbClr val="DB1B1B"/>
                </a:solidFill>
              </a:rPr>
              <a:t>E</a:t>
            </a:r>
            <a:endParaRPr lang="es-ES" sz="2400" b="1" dirty="0">
              <a:solidFill>
                <a:srgbClr val="DB1B1B"/>
              </a:solidFill>
            </a:endParaRPr>
          </a:p>
        </p:txBody>
      </p:sp>
      <p:sp>
        <p:nvSpPr>
          <p:cNvPr id="15386" name="Text Box 66"/>
          <p:cNvSpPr txBox="1">
            <a:spLocks noChangeArrowheads="1"/>
          </p:cNvSpPr>
          <p:nvPr/>
        </p:nvSpPr>
        <p:spPr bwMode="auto">
          <a:xfrm>
            <a:off x="7596188" y="4543436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rgbClr val="DB1B1B"/>
                </a:solidFill>
              </a:rPr>
              <a:t>E</a:t>
            </a:r>
            <a:endParaRPr lang="es-ES" sz="2400" b="1">
              <a:solidFill>
                <a:srgbClr val="DB1B1B"/>
              </a:solidFill>
            </a:endParaRPr>
          </a:p>
        </p:txBody>
      </p:sp>
      <p:pic>
        <p:nvPicPr>
          <p:cNvPr id="15387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91186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9" name="28 Grupo"/>
          <p:cNvGrpSpPr/>
          <p:nvPr/>
        </p:nvGrpSpPr>
        <p:grpSpPr>
          <a:xfrm>
            <a:off x="2051050" y="5805488"/>
            <a:ext cx="5834063" cy="2123658"/>
            <a:chOff x="2051050" y="5805488"/>
            <a:chExt cx="5834063" cy="2123658"/>
          </a:xfrm>
        </p:grpSpPr>
        <p:sp>
          <p:nvSpPr>
            <p:cNvPr id="15380" name="Text Box 60"/>
            <p:cNvSpPr txBox="1">
              <a:spLocks noChangeArrowheads="1"/>
            </p:cNvSpPr>
            <p:nvPr/>
          </p:nvSpPr>
          <p:spPr bwMode="auto">
            <a:xfrm>
              <a:off x="2051050" y="5805488"/>
              <a:ext cx="5834063" cy="2123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2400" b="1" dirty="0" smtClean="0"/>
                <a:t>Escala </a:t>
              </a:r>
              <a:r>
                <a:rPr lang="es-ES_tradnl" sz="2400" b="1" dirty="0"/>
                <a:t>de Potencial de </a:t>
              </a:r>
              <a:r>
                <a:rPr lang="es-ES_tradnl" sz="2400" b="1" dirty="0" smtClean="0"/>
                <a:t>Reducción</a:t>
              </a:r>
            </a:p>
            <a:p>
              <a:pPr>
                <a:spcBef>
                  <a:spcPct val="50000"/>
                </a:spcBef>
              </a:pPr>
              <a:r>
                <a:rPr lang="es-ES_tradnl" sz="2400" b="1" dirty="0" err="1" smtClean="0"/>
                <a:t>E´</a:t>
              </a:r>
              <a:r>
                <a:rPr lang="es-ES_tradnl" sz="2400" b="1" baseline="-25000" dirty="0" err="1" smtClean="0"/>
                <a:t>o</a:t>
              </a:r>
              <a:r>
                <a:rPr lang="es-ES_tradnl" sz="2400" b="1" baseline="-25000" dirty="0" smtClean="0"/>
                <a:t> </a:t>
              </a:r>
              <a:r>
                <a:rPr lang="es-ES_tradnl" sz="2400" b="1" dirty="0" smtClean="0"/>
                <a:t>(-)                                                            </a:t>
              </a:r>
              <a:r>
                <a:rPr lang="es-ES_tradnl" sz="2400" b="1" dirty="0" err="1" smtClean="0"/>
                <a:t>E´</a:t>
              </a:r>
              <a:r>
                <a:rPr lang="es-ES_tradnl" sz="2400" b="1" baseline="-25000" dirty="0" err="1" smtClean="0"/>
                <a:t>o</a:t>
              </a:r>
              <a:r>
                <a:rPr lang="es-ES_tradnl" sz="2400" b="1" baseline="-25000" dirty="0" smtClean="0"/>
                <a:t> </a:t>
              </a:r>
              <a:r>
                <a:rPr lang="es-ES_tradnl" sz="2400" b="1" dirty="0" smtClean="0"/>
                <a:t>(+)</a:t>
              </a:r>
            </a:p>
            <a:p>
              <a:pPr>
                <a:spcBef>
                  <a:spcPct val="50000"/>
                </a:spcBef>
              </a:pPr>
              <a:endParaRPr lang="es-ES_tradnl" sz="2400" b="1" dirty="0" smtClean="0"/>
            </a:p>
            <a:p>
              <a:pPr>
                <a:spcBef>
                  <a:spcPct val="50000"/>
                </a:spcBef>
              </a:pPr>
              <a:r>
                <a:rPr lang="es-ES" sz="2400" b="1" dirty="0" smtClean="0"/>
                <a:t>          </a:t>
              </a:r>
              <a:endParaRPr lang="es-ES" sz="2400" b="1" dirty="0"/>
            </a:p>
          </p:txBody>
        </p:sp>
        <p:sp>
          <p:nvSpPr>
            <p:cNvPr id="28" name="Line 59"/>
            <p:cNvSpPr>
              <a:spLocks noChangeShapeType="1"/>
            </p:cNvSpPr>
            <p:nvPr/>
          </p:nvSpPr>
          <p:spPr bwMode="auto">
            <a:xfrm>
              <a:off x="3071802" y="6455114"/>
              <a:ext cx="3714776" cy="45719"/>
            </a:xfrm>
            <a:prstGeom prst="line">
              <a:avLst/>
            </a:prstGeom>
            <a:noFill/>
            <a:ln w="44450">
              <a:solidFill>
                <a:srgbClr val="DB1B1B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71670" y="0"/>
            <a:ext cx="43972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0070C0"/>
                </a:solidFill>
                <a:latin typeface="Comic Sans MS" pitchFamily="66" charset="0"/>
              </a:rPr>
              <a:t>Antes de estudiar </a:t>
            </a:r>
            <a:r>
              <a:rPr lang="es-ES_tradnl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……</a:t>
            </a:r>
            <a:endParaRPr lang="es-ES_tradnl" sz="28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algn="ctr"/>
            <a:r>
              <a:rPr lang="es-ES_tradn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CADENA RESPIRATORIA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571604" y="1785926"/>
            <a:ext cx="525336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Vitaminas que participan</a:t>
            </a:r>
            <a:r>
              <a:rPr lang="es-ES_tradnl" sz="2400" dirty="0" smtClean="0">
                <a:solidFill>
                  <a:srgbClr val="FF0000"/>
                </a:solidFill>
                <a:latin typeface="Comic Sans MS" pitchFamily="66" charset="0"/>
              </a:rPr>
              <a:t>: </a:t>
            </a:r>
          </a:p>
          <a:p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Niacina (NAD), Riboflavina (FAD)</a:t>
            </a:r>
          </a:p>
          <a:p>
            <a:endParaRPr lang="es-ES_tradnl" sz="2400" dirty="0" smtClean="0">
              <a:latin typeface="Comic Sans MS" pitchFamily="66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Minerales indispensables: 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Hierrro</a:t>
            </a: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Concepto de Oxidación y Reducción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Oxidaciones biológicas</a:t>
            </a: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Mitocondrias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estructura, función</a:t>
            </a: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ATP: 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contenido energético</a:t>
            </a: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400" dirty="0" smtClean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500826" y="1142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785786" y="928670"/>
            <a:ext cx="67265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4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Veremos ….</a:t>
            </a:r>
          </a:p>
          <a:p>
            <a:pPr algn="ctr"/>
            <a:r>
              <a:rPr lang="es-ES_tradnl" sz="24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HERRAMIENTAS PARA SU COMPRENSIÓN </a:t>
            </a: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92150"/>
            <a:ext cx="7850188" cy="58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Rectángulo"/>
          <p:cNvSpPr/>
          <p:nvPr/>
        </p:nvSpPr>
        <p:spPr>
          <a:xfrm>
            <a:off x="611188" y="620713"/>
            <a:ext cx="7921625" cy="15128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prstClr val="black"/>
                </a:solidFill>
                <a:latin typeface="Arial Rounded MT Bold" pitchFamily="34" charset="0"/>
              </a:rPr>
              <a:t>Flujo de electrones en las oxido-reducciones biológicas</a:t>
            </a:r>
            <a:endParaRPr lang="es-AR" sz="2400" b="1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214554"/>
            <a:ext cx="7812088" cy="4483100"/>
          </a:xfrm>
          <a:prstGeom prst="rect">
            <a:avLst/>
          </a:prstGeom>
          <a:noFill/>
          <a:ln w="57150">
            <a:solidFill>
              <a:srgbClr val="800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74754B"/>
              </a:gs>
              <a:gs pos="50000">
                <a:srgbClr val="FBFDA1"/>
              </a:gs>
              <a:gs pos="100000">
                <a:srgbClr val="74754B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i="1" smtClean="0"/>
              <a:t>OXIDORREDUCTASAS (DESHIDROGENASAS)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91513" cy="4997450"/>
          </a:xfrm>
          <a:solidFill>
            <a:srgbClr val="FDFEE2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endParaRPr lang="es-ES" sz="2800" b="1" dirty="0" smtClean="0"/>
          </a:p>
          <a:p>
            <a:pPr eaLnBrk="1" hangingPunct="1"/>
            <a:r>
              <a:rPr lang="es-ES" sz="2800" b="1" dirty="0" smtClean="0">
                <a:solidFill>
                  <a:srgbClr val="C00000"/>
                </a:solidFill>
              </a:rPr>
              <a:t>D</a:t>
            </a:r>
            <a:r>
              <a:rPr lang="es-ES" sz="2800" b="1" i="1" dirty="0" smtClean="0">
                <a:solidFill>
                  <a:srgbClr val="C00000"/>
                </a:solidFill>
              </a:rPr>
              <a:t>eshidrogenasas ligadas a NAD ó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nicotinamídicas</a:t>
            </a:r>
            <a:endParaRPr lang="es-ES" sz="2800" b="1" i="1" dirty="0" smtClean="0">
              <a:solidFill>
                <a:srgbClr val="C00000"/>
              </a:solidFill>
            </a:endParaRPr>
          </a:p>
          <a:p>
            <a:pPr eaLnBrk="1" hangingPunct="1"/>
            <a:endParaRPr lang="es-ES_tradnl" sz="2800" b="1" i="1" dirty="0" smtClean="0"/>
          </a:p>
          <a:p>
            <a:pPr eaLnBrk="1" hangingPunct="1"/>
            <a:endParaRPr lang="es-ES_tradnl" sz="2800" b="1" i="1" dirty="0" smtClean="0"/>
          </a:p>
          <a:p>
            <a:pPr eaLnBrk="1" hangingPunct="1">
              <a:buNone/>
            </a:pPr>
            <a:r>
              <a:rPr lang="es-ES_tradnl" sz="2800" b="1" i="1" dirty="0" smtClean="0"/>
              <a:t>	</a:t>
            </a:r>
            <a:r>
              <a:rPr lang="es-ES_tradnl" sz="2000" b="1" i="1" dirty="0" smtClean="0"/>
              <a:t>(en la matriz mitocondrial)</a:t>
            </a:r>
          </a:p>
          <a:p>
            <a:pPr eaLnBrk="1" hangingPunct="1">
              <a:buNone/>
            </a:pPr>
            <a:endParaRPr lang="es-ES_tradnl" sz="2000" b="1" i="1" dirty="0" smtClean="0"/>
          </a:p>
          <a:p>
            <a:pPr eaLnBrk="1" hangingPunct="1"/>
            <a:r>
              <a:rPr lang="es-ES" sz="2800" b="1" dirty="0" smtClean="0">
                <a:solidFill>
                  <a:srgbClr val="C00000"/>
                </a:solidFill>
              </a:rPr>
              <a:t>D</a:t>
            </a:r>
            <a:r>
              <a:rPr lang="es-ES" sz="2800" b="1" i="1" dirty="0" smtClean="0">
                <a:solidFill>
                  <a:srgbClr val="C00000"/>
                </a:solidFill>
              </a:rPr>
              <a:t>eshidrogenasas ligadas a FAD ó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flavínicas</a:t>
            </a:r>
            <a:endParaRPr lang="es-ES" sz="2800" b="1" i="1" dirty="0" smtClean="0">
              <a:solidFill>
                <a:srgbClr val="C00000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042988" y="3141663"/>
            <a:ext cx="64087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AH</a:t>
            </a:r>
            <a:r>
              <a:rPr lang="es-ES" sz="2800" b="1" baseline="-25000" dirty="0"/>
              <a:t>2</a:t>
            </a:r>
            <a:r>
              <a:rPr lang="es-ES" sz="2800" b="1" dirty="0"/>
              <a:t>  +  NAD</a:t>
            </a:r>
            <a:r>
              <a:rPr lang="es-ES" sz="2800" b="1" baseline="30000" dirty="0"/>
              <a:t>+</a:t>
            </a:r>
            <a:r>
              <a:rPr lang="es-ES" sz="2800" b="1" dirty="0"/>
              <a:t>    </a:t>
            </a:r>
            <a:r>
              <a:rPr lang="es-ES" sz="2800" b="1" dirty="0" smtClean="0"/>
              <a:t>                </a:t>
            </a:r>
            <a:r>
              <a:rPr lang="es-ES" sz="2800" b="1" dirty="0"/>
              <a:t>A  +  NADH  + H</a:t>
            </a:r>
            <a:r>
              <a:rPr lang="es-ES" sz="2800" b="1" baseline="30000" dirty="0"/>
              <a:t>+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3563938" y="3500438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62" name="Rectangle 10"/>
          <p:cNvSpPr>
            <a:spLocks noChangeArrowheads="1"/>
          </p:cNvSpPr>
          <p:nvPr/>
        </p:nvSpPr>
        <p:spPr bwMode="auto">
          <a:xfrm>
            <a:off x="857224" y="5143512"/>
            <a:ext cx="77041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AH</a:t>
            </a:r>
            <a:r>
              <a:rPr lang="es-ES" sz="2800" b="1" baseline="-25000" dirty="0"/>
              <a:t>2</a:t>
            </a:r>
            <a:r>
              <a:rPr lang="es-ES" sz="2800" b="1" dirty="0"/>
              <a:t>  + FAD (FMN)      </a:t>
            </a:r>
            <a:r>
              <a:rPr lang="es-ES" sz="2800" b="1" dirty="0" smtClean="0"/>
              <a:t>          </a:t>
            </a:r>
            <a:r>
              <a:rPr lang="es-ES" sz="2800" b="1" dirty="0"/>
              <a:t>A  +  FADH</a:t>
            </a:r>
            <a:r>
              <a:rPr lang="es-ES" sz="2800" b="1" baseline="-25000" dirty="0"/>
              <a:t>2 </a:t>
            </a:r>
            <a:r>
              <a:rPr lang="es-ES" sz="2800" b="1" dirty="0"/>
              <a:t>(FMNH</a:t>
            </a:r>
            <a:r>
              <a:rPr lang="es-ES" sz="2800" b="1" baseline="-25000" dirty="0"/>
              <a:t>2</a:t>
            </a:r>
            <a:r>
              <a:rPr lang="es-ES" sz="2800" b="1" dirty="0"/>
              <a:t>)</a:t>
            </a:r>
            <a:endParaRPr lang="es-ES" sz="2800" b="1" baseline="-25000" dirty="0"/>
          </a:p>
        </p:txBody>
      </p:sp>
      <p:sp>
        <p:nvSpPr>
          <p:cNvPr id="19463" name="Line 11"/>
          <p:cNvSpPr>
            <a:spLocks noChangeShapeType="1"/>
          </p:cNvSpPr>
          <p:nvPr/>
        </p:nvSpPr>
        <p:spPr bwMode="auto">
          <a:xfrm>
            <a:off x="3779838" y="5805488"/>
            <a:ext cx="719137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64" name="Oval 12"/>
          <p:cNvSpPr>
            <a:spLocks noChangeArrowheads="1"/>
          </p:cNvSpPr>
          <p:nvPr/>
        </p:nvSpPr>
        <p:spPr bwMode="auto">
          <a:xfrm>
            <a:off x="7429520" y="5492771"/>
            <a:ext cx="1296988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F42B0A"/>
                </a:solidFill>
              </a:rPr>
              <a:t>e- + H</a:t>
            </a:r>
            <a:r>
              <a:rPr lang="es-ES" sz="2400" b="1" baseline="30000">
                <a:solidFill>
                  <a:srgbClr val="F42B0A"/>
                </a:solidFill>
              </a:rPr>
              <a:t>+</a:t>
            </a:r>
          </a:p>
          <a:p>
            <a:pPr algn="ctr"/>
            <a:endParaRPr lang="es-ES" sz="2400"/>
          </a:p>
        </p:txBody>
      </p:sp>
      <p:sp>
        <p:nvSpPr>
          <p:cNvPr id="19465" name="Oval 14"/>
          <p:cNvSpPr>
            <a:spLocks noChangeArrowheads="1"/>
          </p:cNvSpPr>
          <p:nvPr/>
        </p:nvSpPr>
        <p:spPr bwMode="auto">
          <a:xfrm>
            <a:off x="7380288" y="2636838"/>
            <a:ext cx="1008062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F42B0A"/>
                </a:solidFill>
              </a:rPr>
              <a:t>H</a:t>
            </a:r>
            <a:r>
              <a:rPr lang="es-ES" sz="2400" b="1" baseline="30000">
                <a:solidFill>
                  <a:srgbClr val="F42B0A"/>
                </a:solidFill>
              </a:rPr>
              <a:t>-</a:t>
            </a:r>
            <a:endParaRPr lang="es-ES" sz="2400" b="1">
              <a:solidFill>
                <a:srgbClr val="F42B0A"/>
              </a:solidFill>
            </a:endParaRPr>
          </a:p>
          <a:p>
            <a:pPr algn="ctr"/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Rectángulo"/>
          <p:cNvSpPr>
            <a:spLocks noChangeArrowheads="1"/>
          </p:cNvSpPr>
          <p:nvPr/>
        </p:nvSpPr>
        <p:spPr bwMode="auto">
          <a:xfrm>
            <a:off x="2700338" y="549275"/>
            <a:ext cx="3581400" cy="522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sz="2800" b="1">
                <a:solidFill>
                  <a:srgbClr val="000000"/>
                </a:solidFill>
                <a:latin typeface="Arial Rounded MT Bold" pitchFamily="34" charset="0"/>
              </a:rPr>
              <a:t>LA MITOCONDRIA </a:t>
            </a:r>
          </a:p>
        </p:txBody>
      </p:sp>
      <p:sp>
        <p:nvSpPr>
          <p:cNvPr id="20483" name="2 Rectángulo"/>
          <p:cNvSpPr>
            <a:spLocks noChangeArrowheads="1"/>
          </p:cNvSpPr>
          <p:nvPr/>
        </p:nvSpPr>
        <p:spPr bwMode="auto">
          <a:xfrm>
            <a:off x="827088" y="1557338"/>
            <a:ext cx="7632700" cy="50784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AR" sz="2400" b="1" u="sng" dirty="0">
                <a:solidFill>
                  <a:srgbClr val="000000"/>
                </a:solidFill>
                <a:latin typeface="Arial Rounded MT Bold" pitchFamily="34" charset="0"/>
              </a:rPr>
              <a:t>FÁBRICA DE ENERGÍA CELULAR</a:t>
            </a:r>
            <a:br>
              <a:rPr lang="es-AR" sz="2400" b="1" u="sng" dirty="0">
                <a:solidFill>
                  <a:srgbClr val="000000"/>
                </a:solidFill>
                <a:latin typeface="Arial Rounded MT Bold" pitchFamily="34" charset="0"/>
              </a:rPr>
            </a:br>
            <a:r>
              <a:rPr lang="es-AR" sz="2400" b="1" i="1" u="sng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b="1" i="1" u="sng" dirty="0">
                <a:solidFill>
                  <a:srgbClr val="000000"/>
                </a:solidFill>
                <a:latin typeface="Arial Rounded MT Bold" pitchFamily="34" charset="0"/>
              </a:rPr>
            </a:b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</a:b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ES EL SITIO DONDE TIENEN LUGAR </a:t>
            </a:r>
          </a:p>
          <a:p>
            <a:pPr algn="ctr">
              <a:lnSpc>
                <a:spcPct val="150000"/>
              </a:lnSpc>
            </a:pP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</a:br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EL TRANSPORTE ELECTRÓNICO Y </a:t>
            </a:r>
            <a:b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LA FOSFORILACIÓN OXIDATIVA </a:t>
            </a:r>
            <a:r>
              <a:rPr lang="es-AR" sz="2400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dirty="0">
                <a:solidFill>
                  <a:srgbClr val="000000"/>
                </a:solidFill>
                <a:latin typeface="Arial Rounded MT Bold" pitchFamily="34" charset="0"/>
              </a:rPr>
            </a:br>
            <a:endParaRPr lang="es-AR" sz="2400" dirty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4" name="3 Flecha abajo"/>
          <p:cNvSpPr/>
          <p:nvPr/>
        </p:nvSpPr>
        <p:spPr>
          <a:xfrm>
            <a:off x="4491038" y="4005263"/>
            <a:ext cx="484187" cy="792162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ocente.ucol.mx/al025826/public_html/resumen/resumen_archivos/image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986" y="500042"/>
            <a:ext cx="5503898" cy="3400429"/>
          </a:xfrm>
          <a:prstGeom prst="rect">
            <a:avLst/>
          </a:prstGeom>
          <a:noFill/>
        </p:spPr>
      </p:pic>
      <p:pic>
        <p:nvPicPr>
          <p:cNvPr id="4100" name="Picture 4" descr="http://www.efn.uncor.edu/dep/biologia/intrbiol/mitochon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1210" y="3929067"/>
            <a:ext cx="5800894" cy="257176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357950" y="1214422"/>
            <a:ext cx="2384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MITOCONDRIA</a:t>
            </a: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881568" y="0"/>
            <a:ext cx="3262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¿En qué sitio celular ocurre</a:t>
            </a:r>
          </a:p>
          <a:p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 la Cadena Respiratoria?</a:t>
            </a:r>
            <a:endParaRPr lang="es-AR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714612" y="6286520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Esquema</a:t>
            </a:r>
            <a:endParaRPr lang="es-AR" dirty="0"/>
          </a:p>
        </p:txBody>
      </p:sp>
      <p:sp>
        <p:nvSpPr>
          <p:cNvPr id="8" name="7 CuadroTexto"/>
          <p:cNvSpPr txBox="1"/>
          <p:nvPr/>
        </p:nvSpPr>
        <p:spPr>
          <a:xfrm>
            <a:off x="857224" y="3857628"/>
            <a:ext cx="264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 smtClean="0"/>
              <a:t>Microfotografía electrónica</a:t>
            </a:r>
            <a:endParaRPr lang="es-A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0"/>
            <a:ext cx="53425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6429388" y="6072206"/>
            <a:ext cx="20718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b="1" dirty="0" err="1">
                <a:latin typeface="Calibri" pitchFamily="34" charset="0"/>
              </a:rPr>
              <a:t>Lehninger</a:t>
            </a:r>
            <a:r>
              <a:rPr lang="es-ES" sz="1200" b="1" dirty="0">
                <a:latin typeface="Calibri" pitchFamily="34" charset="0"/>
              </a:rPr>
              <a:t> A. L., 4ª </a:t>
            </a:r>
            <a:r>
              <a:rPr lang="es-ES" sz="1200" b="1" dirty="0" err="1">
                <a:latin typeface="Calibri" pitchFamily="34" charset="0"/>
              </a:rPr>
              <a:t>Edic</a:t>
            </a:r>
            <a:r>
              <a:rPr lang="es-ES" sz="1200" b="1" dirty="0">
                <a:latin typeface="Calibri" pitchFamily="34" charset="0"/>
              </a:rPr>
              <a:t>. </a:t>
            </a:r>
            <a:r>
              <a:rPr lang="es-ES" sz="1200" b="1" dirty="0" smtClean="0">
                <a:latin typeface="Calibri" pitchFamily="34" charset="0"/>
              </a:rPr>
              <a:t> 2007</a:t>
            </a:r>
            <a:endParaRPr lang="es-ES" sz="1200" b="1" dirty="0">
              <a:latin typeface="Calibri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929322" y="4572008"/>
            <a:ext cx="25187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Anatomía bioquímica </a:t>
            </a:r>
          </a:p>
          <a:p>
            <a:pPr algn="ctr"/>
            <a:r>
              <a:rPr lang="es-ES_tradnl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</a:t>
            </a:r>
          </a:p>
          <a:p>
            <a:pPr algn="ctr"/>
            <a:r>
              <a:rPr lang="es-ES_tradnl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Mitocondria</a:t>
            </a:r>
            <a:endParaRPr lang="es-A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60450" y="188913"/>
            <a:ext cx="8226458" cy="68634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CADENA DE TRANSPORTE </a:t>
            </a: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ELECTRÓNICO</a:t>
            </a: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 smtClean="0">
                <a:solidFill>
                  <a:srgbClr val="C00000"/>
                </a:solidFill>
                <a:latin typeface="Comic Sans MS" pitchFamily="66" charset="0"/>
              </a:rPr>
              <a:t>Cadena Respiratoria o Cadena de Transporte Electrónico: 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Grupos de moléculas aceptores de hidrógeno y/o e</a:t>
            </a:r>
            <a:r>
              <a:rPr lang="es-ES" sz="2400" b="1" baseline="30000" dirty="0" smtClean="0">
                <a:solidFill>
                  <a:prstClr val="black"/>
                </a:solidFill>
                <a:latin typeface="Comic Sans MS" pitchFamily="66" charset="0"/>
              </a:rPr>
              <a:t>-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 (H y e</a:t>
            </a:r>
            <a:r>
              <a:rPr lang="es-ES" sz="2400" b="1" baseline="30000" dirty="0" smtClean="0">
                <a:solidFill>
                  <a:prstClr val="black"/>
                </a:solidFill>
                <a:latin typeface="Comic Sans MS" pitchFamily="66" charset="0"/>
              </a:rPr>
              <a:t>-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 : “Equivalentes de Reducción”) dispuestos en </a:t>
            </a: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la membrana mitocondrial 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interna.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Los componentes actúan secuencialmente en orden creciente según sus potenciales de reducción.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Reciben equivalentes de reducción de NADH Y FADH</a:t>
            </a:r>
            <a:r>
              <a:rPr lang="es-ES" sz="2400" b="1" baseline="-25000" dirty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 producidos en la matriz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La energía que se libera durante la transferencia electrónica está acoplada a varios procesos endergónicos entre los que se destaca la </a:t>
            </a:r>
            <a:endParaRPr lang="es-ES" sz="2400" b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síntesis </a:t>
            </a:r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ATP</a:t>
            </a: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Rectángulo"/>
          <p:cNvSpPr>
            <a:spLocks noChangeArrowheads="1"/>
          </p:cNvSpPr>
          <p:nvPr/>
        </p:nvSpPr>
        <p:spPr bwMode="auto">
          <a:xfrm>
            <a:off x="611188" y="549275"/>
            <a:ext cx="8137525" cy="60016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 u="sng" dirty="0">
                <a:solidFill>
                  <a:srgbClr val="C00000"/>
                </a:solidFill>
                <a:latin typeface="Arial Rounded MT Bold" pitchFamily="34" charset="0"/>
              </a:rPr>
              <a:t>La Cadena de Transporte de Electrones comprende dos procesos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:</a:t>
            </a:r>
          </a:p>
          <a:p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1.- Los electrones son transportados a lo largo de la membrana, de un complejo de proteínas transportadoras a otro.</a:t>
            </a:r>
          </a:p>
          <a:p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2. Los protones son </a:t>
            </a:r>
            <a:r>
              <a:rPr lang="es-AR" sz="2400" b="1" dirty="0" err="1">
                <a:solidFill>
                  <a:srgbClr val="000000"/>
                </a:solidFill>
                <a:latin typeface="Arial Rounded MT Bold" pitchFamily="34" charset="0"/>
              </a:rPr>
              <a:t>translocados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 a través de la membrana, desde el interior o matriz hacia el espacio </a:t>
            </a:r>
            <a:r>
              <a:rPr lang="es-AR" sz="2400" b="1" dirty="0" err="1">
                <a:solidFill>
                  <a:srgbClr val="000000"/>
                </a:solidFill>
                <a:latin typeface="Arial Rounded MT Bold" pitchFamily="34" charset="0"/>
              </a:rPr>
              <a:t>intermembrana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 de la </a:t>
            </a:r>
            <a:r>
              <a:rPr lang="es-AR" sz="2400" b="1" dirty="0" smtClean="0">
                <a:solidFill>
                  <a:srgbClr val="000000"/>
                </a:solidFill>
                <a:latin typeface="Arial Rounded MT Bold" pitchFamily="34" charset="0"/>
              </a:rPr>
              <a:t>mitocondria. </a:t>
            </a:r>
          </a:p>
          <a:p>
            <a:r>
              <a:rPr lang="es-AR" sz="2400" b="1" dirty="0" smtClean="0">
                <a:solidFill>
                  <a:srgbClr val="000000"/>
                </a:solidFill>
                <a:latin typeface="Arial Rounded MT Bold" pitchFamily="34" charset="0"/>
              </a:rPr>
              <a:t>	Esto determina la formación de un </a:t>
            </a:r>
          </a:p>
          <a:p>
            <a:r>
              <a:rPr lang="es-AR" sz="2400" b="1" dirty="0" smtClean="0">
                <a:solidFill>
                  <a:srgbClr val="C00000"/>
                </a:solidFill>
                <a:latin typeface="Arial Rounded MT Bold" pitchFamily="34" charset="0"/>
              </a:rPr>
              <a:t>	gradiente 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de </a:t>
            </a:r>
            <a:r>
              <a:rPr lang="es-AR" sz="2400" b="1" dirty="0" smtClean="0">
                <a:solidFill>
                  <a:srgbClr val="C00000"/>
                </a:solidFill>
                <a:latin typeface="Arial Rounded MT Bold" pitchFamily="34" charset="0"/>
              </a:rPr>
              <a:t>protones.</a:t>
            </a:r>
            <a:endParaRPr lang="es-AR" sz="2400" b="1" dirty="0">
              <a:solidFill>
                <a:srgbClr val="C00000"/>
              </a:solidFill>
              <a:latin typeface="Arial Rounded MT Bold" pitchFamily="34" charset="0"/>
            </a:endParaRPr>
          </a:p>
          <a:p>
            <a:pPr algn="ctr"/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/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El 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oxígeno es el aceptor terminal del electrón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, combinándose con electrones e iones H</a:t>
            </a:r>
            <a:r>
              <a:rPr lang="es-AR" sz="2400" b="1" baseline="30000" dirty="0" smtClean="0">
                <a:solidFill>
                  <a:srgbClr val="000000"/>
                </a:solidFill>
                <a:latin typeface="Arial Rounded MT Bold" pitchFamily="34" charset="0"/>
              </a:rPr>
              <a:t>+</a:t>
            </a:r>
          </a:p>
          <a:p>
            <a:pPr algn="ctr"/>
            <a:r>
              <a:rPr lang="es-AR" sz="2400" b="1" dirty="0" smtClean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para producir agua.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717413"/>
              </a:gs>
              <a:gs pos="50000">
                <a:srgbClr val="F5FA28"/>
              </a:gs>
              <a:gs pos="100000">
                <a:srgbClr val="717413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COMPONENTES DE LA CADENA DE TRANSPORTE ELECTRONICO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4013"/>
            <a:ext cx="8229600" cy="4525962"/>
          </a:xfrm>
          <a:solidFill>
            <a:srgbClr val="DDDDDD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FLAVOPROTEINAS</a:t>
            </a:r>
            <a:r>
              <a:rPr lang="es-ES" sz="2400" dirty="0" smtClean="0"/>
              <a:t>: FMN o FAD: Transportan 2 e</a:t>
            </a:r>
            <a:r>
              <a:rPr lang="es-ES" sz="2400" baseline="30000" dirty="0" smtClean="0"/>
              <a:t>- </a:t>
            </a:r>
            <a:r>
              <a:rPr lang="es-ES" sz="2400" dirty="0" smtClean="0"/>
              <a:t>y 2 H</a:t>
            </a:r>
            <a:r>
              <a:rPr lang="es-ES" sz="2400" baseline="30000" dirty="0" smtClean="0"/>
              <a:t>+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PROTEINAS FERROSULFURADAS</a:t>
            </a:r>
            <a:r>
              <a:rPr lang="es-ES" sz="2400" dirty="0" smtClean="0"/>
              <a:t>: transportan e</a:t>
            </a:r>
            <a:r>
              <a:rPr lang="es-ES" sz="2400" baseline="30000" dirty="0" smtClean="0"/>
              <a:t>- </a:t>
            </a:r>
            <a:r>
              <a:rPr lang="es-ES" sz="2400" dirty="0" smtClean="0"/>
              <a:t>(Fe</a:t>
            </a:r>
            <a:r>
              <a:rPr lang="es-ES" sz="2400" baseline="30000" dirty="0" smtClean="0"/>
              <a:t>+++     </a:t>
            </a:r>
            <a:r>
              <a:rPr lang="es-ES" sz="2400" dirty="0" smtClean="0"/>
              <a:t>Fe</a:t>
            </a:r>
            <a:r>
              <a:rPr lang="es-ES" sz="2400" baseline="30000" dirty="0" smtClean="0"/>
              <a:t>++)</a:t>
            </a:r>
          </a:p>
          <a:p>
            <a:pPr eaLnBrk="1" hangingPunct="1">
              <a:lnSpc>
                <a:spcPct val="90000"/>
              </a:lnSpc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COENZIMA Q o UBIQUINONA</a:t>
            </a:r>
            <a:r>
              <a:rPr lang="es-ES" sz="2400" dirty="0" smtClean="0">
                <a:solidFill>
                  <a:srgbClr val="C00000"/>
                </a:solidFill>
              </a:rPr>
              <a:t>: </a:t>
            </a:r>
            <a:r>
              <a:rPr lang="es-ES" sz="2400" dirty="0" err="1" smtClean="0"/>
              <a:t>Quinona</a:t>
            </a:r>
            <a:r>
              <a:rPr lang="es-ES" sz="2400" dirty="0" smtClean="0"/>
              <a:t> </a:t>
            </a:r>
            <a:r>
              <a:rPr lang="es-ES" sz="2400" dirty="0" err="1" smtClean="0"/>
              <a:t>isoprenoide</a:t>
            </a:r>
            <a:r>
              <a:rPr lang="es-ES" sz="2400" dirty="0" smtClean="0"/>
              <a:t> </a:t>
            </a:r>
            <a:r>
              <a:rPr lang="es-ES" sz="2400" b="1" dirty="0" smtClean="0"/>
              <a:t>no proteica</a:t>
            </a:r>
            <a:r>
              <a:rPr lang="es-ES" sz="2400" dirty="0" smtClean="0"/>
              <a:t>. Transporta 1 e</a:t>
            </a:r>
            <a:r>
              <a:rPr lang="es-ES" sz="2400" baseline="30000" dirty="0" smtClean="0"/>
              <a:t>-</a:t>
            </a:r>
            <a:r>
              <a:rPr lang="es-ES" sz="2400" dirty="0" smtClean="0"/>
              <a:t> y libera  2 H</a:t>
            </a:r>
            <a:r>
              <a:rPr lang="es-ES" sz="2400" baseline="30000" dirty="0" smtClean="0"/>
              <a:t>+</a:t>
            </a:r>
            <a:r>
              <a:rPr lang="es-ES" sz="2400" dirty="0" smtClean="0"/>
              <a:t>. </a:t>
            </a:r>
          </a:p>
          <a:p>
            <a:pPr eaLnBrk="1" hangingPunct="1">
              <a:lnSpc>
                <a:spcPct val="90000"/>
              </a:lnSpc>
            </a:pPr>
            <a:endParaRPr lang="es-ES" sz="2400" baseline="300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CITOCROMOS</a:t>
            </a:r>
            <a:r>
              <a:rPr lang="es-ES" sz="2400" dirty="0" smtClean="0">
                <a:solidFill>
                  <a:srgbClr val="C00000"/>
                </a:solidFill>
              </a:rPr>
              <a:t> b, c, c</a:t>
            </a:r>
            <a:r>
              <a:rPr lang="es-ES" sz="2400" baseline="-25000" dirty="0" smtClean="0">
                <a:solidFill>
                  <a:srgbClr val="C00000"/>
                </a:solidFill>
              </a:rPr>
              <a:t>1</a:t>
            </a:r>
            <a:r>
              <a:rPr lang="es-ES" sz="2400" dirty="0" smtClean="0">
                <a:solidFill>
                  <a:srgbClr val="C00000"/>
                </a:solidFill>
              </a:rPr>
              <a:t>, a, a</a:t>
            </a:r>
            <a:r>
              <a:rPr lang="es-ES" sz="2400" baseline="-25000" dirty="0" smtClean="0">
                <a:solidFill>
                  <a:srgbClr val="C00000"/>
                </a:solidFill>
              </a:rPr>
              <a:t>3</a:t>
            </a:r>
            <a:r>
              <a:rPr lang="es-ES" sz="2400" dirty="0" smtClean="0"/>
              <a:t>: </a:t>
            </a:r>
            <a:r>
              <a:rPr lang="es-ES" sz="2400" b="1" dirty="0" smtClean="0"/>
              <a:t>Proteínas</a:t>
            </a:r>
            <a:r>
              <a:rPr lang="es-ES" sz="2400" dirty="0" smtClean="0"/>
              <a:t> que contienen un </a:t>
            </a:r>
            <a:r>
              <a:rPr lang="es-ES" sz="2400" b="1" dirty="0" smtClean="0"/>
              <a:t>grupo</a:t>
            </a:r>
            <a:r>
              <a:rPr lang="es-ES" sz="2400" dirty="0" smtClean="0"/>
              <a:t> </a:t>
            </a:r>
            <a:r>
              <a:rPr lang="es-ES" sz="2400" b="1" dirty="0" err="1" smtClean="0"/>
              <a:t>hemo</a:t>
            </a:r>
            <a:r>
              <a:rPr lang="es-ES" sz="2400" dirty="0" smtClean="0"/>
              <a:t>. Transportan 1 e</a:t>
            </a:r>
            <a:r>
              <a:rPr lang="es-ES" sz="2400" baseline="30000" dirty="0" smtClean="0"/>
              <a:t>-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dirty="0" smtClean="0"/>
          </a:p>
        </p:txBody>
      </p:sp>
      <p:sp>
        <p:nvSpPr>
          <p:cNvPr id="111620" name="Line 4"/>
          <p:cNvSpPr>
            <a:spLocks noChangeShapeType="1"/>
          </p:cNvSpPr>
          <p:nvPr/>
        </p:nvSpPr>
        <p:spPr bwMode="auto">
          <a:xfrm>
            <a:off x="1403350" y="3357563"/>
            <a:ext cx="4318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16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 animBg="1"/>
      <p:bldP spid="111619" grpId="0" build="p" animBg="1"/>
      <p:bldP spid="11162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717413"/>
              </a:gs>
              <a:gs pos="50000">
                <a:srgbClr val="F5FA28"/>
              </a:gs>
              <a:gs pos="100000">
                <a:srgbClr val="717413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Componentes de la Cadena de transporte electrónico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395288" y="1557338"/>
            <a:ext cx="8424862" cy="5226050"/>
          </a:xfrm>
          <a:prstGeom prst="rect">
            <a:avLst/>
          </a:prstGeom>
          <a:solidFill>
            <a:srgbClr val="F8FB6D"/>
          </a:solidFill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>
                <a:solidFill>
                  <a:srgbClr val="0000FF"/>
                </a:solidFill>
              </a:rPr>
              <a:t> </a:t>
            </a:r>
            <a:r>
              <a:rPr lang="es-ES" sz="2800" b="1" u="sng"/>
              <a:t>Complejo enzimático</a:t>
            </a:r>
            <a:r>
              <a:rPr lang="es-ES" sz="2800" b="1"/>
              <a:t>            </a:t>
            </a:r>
            <a:r>
              <a:rPr lang="es-ES" sz="2800" b="1" u="sng"/>
              <a:t>Grupos  prostéticos</a:t>
            </a:r>
          </a:p>
          <a:p>
            <a:endParaRPr lang="es-ES" sz="2800" b="1"/>
          </a:p>
          <a:p>
            <a:r>
              <a:rPr lang="es-ES" sz="2800" b="1">
                <a:solidFill>
                  <a:srgbClr val="0000FF"/>
                </a:solidFill>
              </a:rPr>
              <a:t>Complejo I (NADH deshidrogenasa) 	FMN, FeS</a:t>
            </a:r>
          </a:p>
          <a:p>
            <a:endParaRPr lang="es-ES" sz="2800" b="1">
              <a:solidFill>
                <a:srgbClr val="0000FF"/>
              </a:solidFill>
            </a:endParaRPr>
          </a:p>
          <a:p>
            <a:r>
              <a:rPr lang="es-ES" sz="2800" b="1">
                <a:solidFill>
                  <a:srgbClr val="0000FF"/>
                </a:solidFill>
              </a:rPr>
              <a:t>Complejo II(succinato deshidrogenasa) FAD,FeS</a:t>
            </a:r>
          </a:p>
          <a:p>
            <a:endParaRPr lang="es-ES" sz="2800" b="1">
              <a:solidFill>
                <a:srgbClr val="0000FF"/>
              </a:solidFill>
            </a:endParaRPr>
          </a:p>
          <a:p>
            <a:r>
              <a:rPr lang="es-ES" sz="2800" b="1">
                <a:solidFill>
                  <a:srgbClr val="0000FF"/>
                </a:solidFill>
              </a:rPr>
              <a:t>Complejo III (citocromo bc</a:t>
            </a:r>
            <a:r>
              <a:rPr lang="es-ES" sz="2800" b="1" baseline="-25000">
                <a:solidFill>
                  <a:srgbClr val="0000FF"/>
                </a:solidFill>
              </a:rPr>
              <a:t>1</a:t>
            </a:r>
            <a:r>
              <a:rPr lang="es-ES" sz="2800" b="1">
                <a:solidFill>
                  <a:srgbClr val="0000FF"/>
                </a:solidFill>
              </a:rPr>
              <a:t>)             Hemo, FeS</a:t>
            </a:r>
          </a:p>
          <a:p>
            <a:endParaRPr lang="es-ES" sz="2800" b="1">
              <a:solidFill>
                <a:srgbClr val="0000FF"/>
              </a:solidFill>
            </a:endParaRPr>
          </a:p>
          <a:p>
            <a:r>
              <a:rPr lang="es-ES" sz="2800" b="1">
                <a:solidFill>
                  <a:srgbClr val="0000FF"/>
                </a:solidFill>
              </a:rPr>
              <a:t>Citocromo c                                          Hemo</a:t>
            </a:r>
          </a:p>
          <a:p>
            <a:endParaRPr lang="es-ES" sz="2800" b="1">
              <a:solidFill>
                <a:srgbClr val="0000FF"/>
              </a:solidFill>
            </a:endParaRPr>
          </a:p>
          <a:p>
            <a:r>
              <a:rPr lang="es-ES" sz="2800" b="1">
                <a:solidFill>
                  <a:srgbClr val="0000FF"/>
                </a:solidFill>
              </a:rPr>
              <a:t>Complejo IV (citocromo oxidasa) Hemo, Cu</a:t>
            </a:r>
          </a:p>
          <a:p>
            <a:r>
              <a:rPr lang="es-ES" sz="2800" b="1">
                <a:solidFill>
                  <a:srgbClr val="0000FF"/>
                </a:solidFill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9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Imagen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92150"/>
            <a:ext cx="86423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/>
          <a:lstStyle/>
          <a:p>
            <a:pPr eaLnBrk="1" hangingPunct="1">
              <a:defRPr/>
            </a:pPr>
            <a:r>
              <a:rPr lang="es-AR" sz="3200" b="1" dirty="0" smtClean="0"/>
              <a:t>NUTRIENTES</a:t>
            </a:r>
            <a:endParaRPr lang="es-MX" sz="3200" dirty="0" smtClean="0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857364"/>
            <a:ext cx="8401080" cy="3971940"/>
          </a:xfrm>
          <a:solidFill>
            <a:srgbClr val="F9FEE6"/>
          </a:solidFill>
        </p:spPr>
        <p:txBody>
          <a:bodyPr/>
          <a:lstStyle/>
          <a:p>
            <a:pPr algn="ctr" eaLnBrk="1" hangingPunct="1"/>
            <a:r>
              <a:rPr lang="es-AR" b="1" dirty="0" smtClean="0"/>
              <a:t>MACRONUTRIENTES</a:t>
            </a:r>
            <a:r>
              <a:rPr lang="es-AR" dirty="0" smtClean="0"/>
              <a:t>. </a:t>
            </a:r>
          </a:p>
          <a:p>
            <a:pPr algn="ctr" eaLnBrk="1" hangingPunct="1">
              <a:buFontTx/>
              <a:buNone/>
            </a:pPr>
            <a:r>
              <a:rPr lang="es-AR" dirty="0" smtClean="0"/>
              <a:t>  Grasas, Carbohidratos y Proteínas</a:t>
            </a:r>
            <a:r>
              <a:rPr lang="es-MX" dirty="0" smtClean="0"/>
              <a:t> </a:t>
            </a:r>
            <a:endParaRPr lang="es-AR" dirty="0" smtClean="0"/>
          </a:p>
          <a:p>
            <a:pPr algn="ctr" eaLnBrk="1" hangingPunct="1"/>
            <a:endParaRPr lang="es-AR" dirty="0" smtClean="0"/>
          </a:p>
          <a:p>
            <a:pPr algn="ctr" eaLnBrk="1" hangingPunct="1"/>
            <a:endParaRPr lang="es-AR" dirty="0" smtClean="0"/>
          </a:p>
          <a:p>
            <a:pPr algn="ctr" eaLnBrk="1" hangingPunct="1"/>
            <a:r>
              <a:rPr lang="es-AR" b="1" dirty="0" smtClean="0"/>
              <a:t>MICRONUTRIENTES. </a:t>
            </a:r>
          </a:p>
          <a:p>
            <a:pPr algn="ctr" eaLnBrk="1" hangingPunct="1">
              <a:buFontTx/>
              <a:buNone/>
            </a:pPr>
            <a:r>
              <a:rPr lang="es-AR" b="1" dirty="0" smtClean="0"/>
              <a:t> </a:t>
            </a:r>
            <a:r>
              <a:rPr lang="es-AR" dirty="0" smtClean="0"/>
              <a:t>Vitaminas y los  Minerales</a:t>
            </a:r>
            <a:r>
              <a:rPr lang="es-MX" dirty="0" smtClean="0"/>
              <a:t>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500826" y="1357298"/>
            <a:ext cx="22349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Repasemos…..</a:t>
            </a:r>
            <a:endParaRPr lang="es-AR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s-AR" dirty="0"/>
          </a:p>
        </p:txBody>
      </p:sp>
      <p:sp>
        <p:nvSpPr>
          <p:cNvPr id="5" name="4 Elipse"/>
          <p:cNvSpPr/>
          <p:nvPr/>
        </p:nvSpPr>
        <p:spPr>
          <a:xfrm>
            <a:off x="714348" y="4000504"/>
            <a:ext cx="7643866" cy="15716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1" grpId="0" build="p" animBg="1"/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57" name="Text Box 73"/>
          <p:cNvSpPr txBox="1">
            <a:spLocks noChangeArrowheads="1"/>
          </p:cNvSpPr>
          <p:nvPr/>
        </p:nvSpPr>
        <p:spPr bwMode="auto">
          <a:xfrm>
            <a:off x="3563938" y="4337050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Cit.b /Centro Fe-S/ Cit c</a:t>
            </a:r>
            <a:r>
              <a:rPr lang="es-ES" b="1" baseline="-25000"/>
              <a:t>1</a:t>
            </a:r>
            <a:endParaRPr lang="es-ES" b="1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627313" y="2952750"/>
            <a:ext cx="1368425" cy="863600"/>
            <a:chOff x="5841" y="2041"/>
            <a:chExt cx="1080" cy="540"/>
          </a:xfrm>
        </p:grpSpPr>
        <p:sp>
          <p:nvSpPr>
            <p:cNvPr id="29775" name="Oval 10"/>
            <p:cNvSpPr>
              <a:spLocks noChangeArrowheads="1"/>
            </p:cNvSpPr>
            <p:nvPr/>
          </p:nvSpPr>
          <p:spPr bwMode="auto">
            <a:xfrm>
              <a:off x="5841" y="2041"/>
              <a:ext cx="1080" cy="540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PE"/>
            </a:p>
          </p:txBody>
        </p:sp>
        <p:sp>
          <p:nvSpPr>
            <p:cNvPr id="29776" name="Text Box 11"/>
            <p:cNvSpPr txBox="1">
              <a:spLocks noChangeArrowheads="1"/>
            </p:cNvSpPr>
            <p:nvPr/>
          </p:nvSpPr>
          <p:spPr bwMode="auto">
            <a:xfrm>
              <a:off x="5841" y="2130"/>
              <a:ext cx="108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/>
                <a:t>Coenzima   </a:t>
              </a:r>
            </a:p>
            <a:p>
              <a:r>
                <a:rPr lang="es-ES" b="1"/>
                <a:t>       Q</a:t>
              </a: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6588125" y="4437063"/>
            <a:ext cx="2168525" cy="1989137"/>
            <a:chOff x="5295" y="6997"/>
            <a:chExt cx="2166" cy="2160"/>
          </a:xfrm>
        </p:grpSpPr>
        <p:sp>
          <p:nvSpPr>
            <p:cNvPr id="29766" name="Oval 16"/>
            <p:cNvSpPr>
              <a:spLocks noChangeArrowheads="1"/>
            </p:cNvSpPr>
            <p:nvPr/>
          </p:nvSpPr>
          <p:spPr bwMode="auto">
            <a:xfrm>
              <a:off x="5295" y="6997"/>
              <a:ext cx="1440" cy="180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PE"/>
            </a:p>
          </p:txBody>
        </p:sp>
        <p:sp>
          <p:nvSpPr>
            <p:cNvPr id="29767" name="Text Box 17"/>
            <p:cNvSpPr txBox="1">
              <a:spLocks noChangeArrowheads="1"/>
            </p:cNvSpPr>
            <p:nvPr/>
          </p:nvSpPr>
          <p:spPr bwMode="auto">
            <a:xfrm>
              <a:off x="5475" y="7357"/>
              <a:ext cx="900" cy="36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/>
                <a:t>Fe/Cu</a:t>
              </a:r>
              <a:endParaRPr lang="es-ES"/>
            </a:p>
          </p:txBody>
        </p:sp>
        <p:sp>
          <p:nvSpPr>
            <p:cNvPr id="29768" name="Text Box 18"/>
            <p:cNvSpPr txBox="1">
              <a:spLocks noChangeArrowheads="1"/>
            </p:cNvSpPr>
            <p:nvPr/>
          </p:nvSpPr>
          <p:spPr bwMode="auto">
            <a:xfrm>
              <a:off x="5475" y="8077"/>
              <a:ext cx="900" cy="36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/>
                <a:t>Fe/Cu</a:t>
              </a:r>
              <a:endParaRPr lang="es-ES"/>
            </a:p>
          </p:txBody>
        </p: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6921" y="8617"/>
              <a:ext cx="540" cy="540"/>
              <a:chOff x="7101" y="8437"/>
              <a:chExt cx="540" cy="540"/>
            </a:xfrm>
          </p:grpSpPr>
          <p:sp>
            <p:nvSpPr>
              <p:cNvPr id="29773" name="Oval 20"/>
              <p:cNvSpPr>
                <a:spLocks noChangeArrowheads="1"/>
              </p:cNvSpPr>
              <p:nvPr/>
            </p:nvSpPr>
            <p:spPr bwMode="auto">
              <a:xfrm>
                <a:off x="7101" y="8437"/>
                <a:ext cx="540" cy="54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29774" name="Text Box 21"/>
              <p:cNvSpPr txBox="1">
                <a:spLocks noChangeArrowheads="1"/>
              </p:cNvSpPr>
              <p:nvPr/>
            </p:nvSpPr>
            <p:spPr bwMode="auto">
              <a:xfrm>
                <a:off x="7101" y="8483"/>
                <a:ext cx="54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/>
                  <a:t>O</a:t>
                </a:r>
                <a:r>
                  <a:rPr lang="es-ES" b="1" baseline="-25000"/>
                  <a:t>2</a:t>
                </a:r>
                <a:endParaRPr lang="es-ES"/>
              </a:p>
            </p:txBody>
          </p:sp>
        </p:grpSp>
        <p:sp>
          <p:nvSpPr>
            <p:cNvPr id="29770" name="Line 22"/>
            <p:cNvSpPr>
              <a:spLocks noChangeShapeType="1"/>
            </p:cNvSpPr>
            <p:nvPr/>
          </p:nvSpPr>
          <p:spPr bwMode="auto">
            <a:xfrm>
              <a:off x="5835" y="7717"/>
              <a:ext cx="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9771" name="Line 23"/>
            <p:cNvSpPr>
              <a:spLocks noChangeShapeType="1"/>
            </p:cNvSpPr>
            <p:nvPr/>
          </p:nvSpPr>
          <p:spPr bwMode="auto">
            <a:xfrm>
              <a:off x="6375" y="8257"/>
              <a:ext cx="54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9772" name="Text Box 24"/>
            <p:cNvSpPr txBox="1">
              <a:spLocks noChangeArrowheads="1"/>
            </p:cNvSpPr>
            <p:nvPr/>
          </p:nvSpPr>
          <p:spPr bwMode="auto">
            <a:xfrm>
              <a:off x="6195" y="7717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/>
                <a:t>IV</a:t>
              </a:r>
              <a:endParaRPr lang="es-ES"/>
            </a:p>
          </p:txBody>
        </p:sp>
      </p:grp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2627313" y="863600"/>
            <a:ext cx="1439862" cy="1296988"/>
            <a:chOff x="7031" y="2778"/>
            <a:chExt cx="1330" cy="1440"/>
          </a:xfrm>
        </p:grpSpPr>
        <p:sp>
          <p:nvSpPr>
            <p:cNvPr id="29757" name="Oval 46"/>
            <p:cNvSpPr>
              <a:spLocks noChangeArrowheads="1"/>
            </p:cNvSpPr>
            <p:nvPr/>
          </p:nvSpPr>
          <p:spPr bwMode="auto">
            <a:xfrm>
              <a:off x="7031" y="2778"/>
              <a:ext cx="1260" cy="144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PE"/>
            </a:p>
          </p:txBody>
        </p:sp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7201" y="2891"/>
              <a:ext cx="900" cy="540"/>
              <a:chOff x="5841" y="2041"/>
              <a:chExt cx="1080" cy="540"/>
            </a:xfrm>
          </p:grpSpPr>
          <p:sp>
            <p:nvSpPr>
              <p:cNvPr id="29764" name="Oval 48"/>
              <p:cNvSpPr>
                <a:spLocks noChangeArrowheads="1"/>
              </p:cNvSpPr>
              <p:nvPr/>
            </p:nvSpPr>
            <p:spPr bwMode="auto">
              <a:xfrm>
                <a:off x="5841" y="2041"/>
                <a:ext cx="1080" cy="540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29765" name="Text Box 49"/>
              <p:cNvSpPr txBox="1">
                <a:spLocks noChangeArrowheads="1"/>
              </p:cNvSpPr>
              <p:nvPr/>
            </p:nvSpPr>
            <p:spPr bwMode="auto">
              <a:xfrm>
                <a:off x="5841" y="2130"/>
                <a:ext cx="108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/>
                  <a:t>FAD</a:t>
                </a:r>
                <a:endParaRPr lang="es-ES"/>
              </a:p>
            </p:txBody>
          </p:sp>
        </p:grpSp>
        <p:grpSp>
          <p:nvGrpSpPr>
            <p:cNvPr id="7" name="Group 50"/>
            <p:cNvGrpSpPr>
              <a:grpSpLocks/>
            </p:cNvGrpSpPr>
            <p:nvPr/>
          </p:nvGrpSpPr>
          <p:grpSpPr bwMode="auto">
            <a:xfrm>
              <a:off x="7281" y="3577"/>
              <a:ext cx="1080" cy="540"/>
              <a:chOff x="6021" y="4748"/>
              <a:chExt cx="1080" cy="540"/>
            </a:xfrm>
          </p:grpSpPr>
          <p:sp>
            <p:nvSpPr>
              <p:cNvPr id="29762" name="Oval 51"/>
              <p:cNvSpPr>
                <a:spLocks noChangeArrowheads="1"/>
              </p:cNvSpPr>
              <p:nvPr/>
            </p:nvSpPr>
            <p:spPr bwMode="auto">
              <a:xfrm>
                <a:off x="6021" y="4748"/>
                <a:ext cx="720" cy="540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29763" name="Text Box 52"/>
              <p:cNvSpPr txBox="1">
                <a:spLocks noChangeArrowheads="1"/>
              </p:cNvSpPr>
              <p:nvPr/>
            </p:nvSpPr>
            <p:spPr bwMode="auto">
              <a:xfrm>
                <a:off x="6021" y="4837"/>
                <a:ext cx="108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/>
                  <a:t>Fe-S</a:t>
                </a:r>
                <a:endParaRPr lang="es-ES"/>
              </a:p>
            </p:txBody>
          </p:sp>
        </p:grpSp>
        <p:sp>
          <p:nvSpPr>
            <p:cNvPr id="29760" name="Line 53"/>
            <p:cNvSpPr>
              <a:spLocks noChangeShapeType="1"/>
            </p:cNvSpPr>
            <p:nvPr/>
          </p:nvSpPr>
          <p:spPr bwMode="auto">
            <a:xfrm>
              <a:off x="7641" y="3397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29761" name="Text Box 54"/>
            <p:cNvSpPr txBox="1">
              <a:spLocks noChangeArrowheads="1"/>
            </p:cNvSpPr>
            <p:nvPr/>
          </p:nvSpPr>
          <p:spPr bwMode="auto">
            <a:xfrm>
              <a:off x="7821" y="3397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/>
                <a:t>II</a:t>
              </a:r>
              <a:endParaRPr lang="es-ES"/>
            </a:p>
          </p:txBody>
        </p:sp>
      </p:grpSp>
      <p:sp>
        <p:nvSpPr>
          <p:cNvPr id="93241" name="AutoShape 57"/>
          <p:cNvSpPr>
            <a:spLocks noChangeArrowheads="1"/>
          </p:cNvSpPr>
          <p:nvPr/>
        </p:nvSpPr>
        <p:spPr bwMode="auto">
          <a:xfrm>
            <a:off x="3924300" y="863600"/>
            <a:ext cx="288925" cy="504825"/>
          </a:xfrm>
          <a:prstGeom prst="curvedRightArrow">
            <a:avLst>
              <a:gd name="adj1" fmla="val 34945"/>
              <a:gd name="adj2" fmla="val 6989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93245" name="AutoShape 61"/>
          <p:cNvSpPr>
            <a:spLocks noChangeArrowheads="1"/>
          </p:cNvSpPr>
          <p:nvPr/>
        </p:nvSpPr>
        <p:spPr bwMode="auto">
          <a:xfrm rot="5400000">
            <a:off x="3060700" y="2447925"/>
            <a:ext cx="574675" cy="288925"/>
          </a:xfrm>
          <a:prstGeom prst="rightArrow">
            <a:avLst>
              <a:gd name="adj1" fmla="val 50000"/>
              <a:gd name="adj2" fmla="val 49725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93246" name="AutoShape 62"/>
          <p:cNvSpPr>
            <a:spLocks noChangeArrowheads="1"/>
          </p:cNvSpPr>
          <p:nvPr/>
        </p:nvSpPr>
        <p:spPr bwMode="auto">
          <a:xfrm rot="5211883">
            <a:off x="7131050" y="3967163"/>
            <a:ext cx="504825" cy="288925"/>
          </a:xfrm>
          <a:prstGeom prst="rightArrow">
            <a:avLst>
              <a:gd name="adj1" fmla="val 50000"/>
              <a:gd name="adj2" fmla="val 436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93248" name="AutoShape 64"/>
          <p:cNvSpPr>
            <a:spLocks noChangeArrowheads="1"/>
          </p:cNvSpPr>
          <p:nvPr/>
        </p:nvSpPr>
        <p:spPr bwMode="auto">
          <a:xfrm>
            <a:off x="6516688" y="3313113"/>
            <a:ext cx="360362" cy="288925"/>
          </a:xfrm>
          <a:prstGeom prst="rightArrow">
            <a:avLst>
              <a:gd name="adj1" fmla="val 50000"/>
              <a:gd name="adj2" fmla="val 311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93251" name="Text Box 67"/>
          <p:cNvSpPr txBox="1">
            <a:spLocks noChangeArrowheads="1"/>
          </p:cNvSpPr>
          <p:nvPr/>
        </p:nvSpPr>
        <p:spPr bwMode="auto">
          <a:xfrm>
            <a:off x="468313" y="4248150"/>
            <a:ext cx="183515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u="sng"/>
              <a:t>Complejo 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NAD UBIQUINONA REDUCTASA</a:t>
            </a:r>
          </a:p>
        </p:txBody>
      </p:sp>
      <p:sp>
        <p:nvSpPr>
          <p:cNvPr id="93253" name="Text Box 69"/>
          <p:cNvSpPr txBox="1">
            <a:spLocks noChangeArrowheads="1"/>
          </p:cNvSpPr>
          <p:nvPr/>
        </p:nvSpPr>
        <p:spPr bwMode="auto">
          <a:xfrm>
            <a:off x="2627313" y="4797425"/>
            <a:ext cx="2016125" cy="1058863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/>
              <a:t>Complejo III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CITOCROMO C –COENZIMA Q OXIDO REDUCTASA</a:t>
            </a:r>
          </a:p>
        </p:txBody>
      </p:sp>
      <p:sp>
        <p:nvSpPr>
          <p:cNvPr id="93254" name="Text Box 70"/>
          <p:cNvSpPr txBox="1">
            <a:spLocks noChangeArrowheads="1"/>
          </p:cNvSpPr>
          <p:nvPr/>
        </p:nvSpPr>
        <p:spPr bwMode="auto">
          <a:xfrm>
            <a:off x="5219700" y="5472113"/>
            <a:ext cx="1368425" cy="846137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/>
              <a:t>Complejo IV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CITOCROMO OXIDASA</a:t>
            </a:r>
          </a:p>
        </p:txBody>
      </p:sp>
      <p:sp>
        <p:nvSpPr>
          <p:cNvPr id="93255" name="Text Box 71"/>
          <p:cNvSpPr txBox="1">
            <a:spLocks noChangeArrowheads="1"/>
          </p:cNvSpPr>
          <p:nvPr/>
        </p:nvSpPr>
        <p:spPr bwMode="auto">
          <a:xfrm>
            <a:off x="8135938" y="4752975"/>
            <a:ext cx="10080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Cit.a</a:t>
            </a:r>
          </a:p>
          <a:p>
            <a:pPr>
              <a:spcBef>
                <a:spcPct val="50000"/>
              </a:spcBef>
            </a:pPr>
            <a:r>
              <a:rPr lang="es-ES" b="1"/>
              <a:t>Cit a</a:t>
            </a:r>
            <a:r>
              <a:rPr lang="es-ES" b="1" baseline="-25000"/>
              <a:t>3</a:t>
            </a:r>
            <a:endParaRPr lang="es-ES" b="1"/>
          </a:p>
        </p:txBody>
      </p:sp>
      <p:sp>
        <p:nvSpPr>
          <p:cNvPr id="93256" name="Text Box 72"/>
          <p:cNvSpPr txBox="1">
            <a:spLocks noChangeArrowheads="1"/>
          </p:cNvSpPr>
          <p:nvPr/>
        </p:nvSpPr>
        <p:spPr bwMode="auto">
          <a:xfrm>
            <a:off x="8172450" y="2952750"/>
            <a:ext cx="1008063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Cit.c</a:t>
            </a:r>
          </a:p>
          <a:p>
            <a:pPr>
              <a:spcBef>
                <a:spcPct val="50000"/>
              </a:spcBef>
            </a:pPr>
            <a:endParaRPr lang="es-ES" b="1"/>
          </a:p>
        </p:txBody>
      </p: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6877050" y="2952750"/>
            <a:ext cx="1304925" cy="790575"/>
            <a:chOff x="5301" y="6097"/>
            <a:chExt cx="1260" cy="720"/>
          </a:xfrm>
        </p:grpSpPr>
        <p:sp>
          <p:nvSpPr>
            <p:cNvPr id="29755" name="Oval 13"/>
            <p:cNvSpPr>
              <a:spLocks noChangeArrowheads="1"/>
            </p:cNvSpPr>
            <p:nvPr/>
          </p:nvSpPr>
          <p:spPr bwMode="auto">
            <a:xfrm>
              <a:off x="5301" y="6097"/>
              <a:ext cx="1260" cy="72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PE"/>
            </a:p>
          </p:txBody>
        </p:sp>
        <p:sp>
          <p:nvSpPr>
            <p:cNvPr id="29756" name="Text Box 14"/>
            <p:cNvSpPr txBox="1">
              <a:spLocks noChangeArrowheads="1"/>
            </p:cNvSpPr>
            <p:nvPr/>
          </p:nvSpPr>
          <p:spPr bwMode="auto">
            <a:xfrm>
              <a:off x="5661" y="6277"/>
              <a:ext cx="540" cy="36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s-ES"/>
                <a:t>Fe</a:t>
              </a:r>
            </a:p>
          </p:txBody>
        </p:sp>
      </p:grpSp>
      <p:grpSp>
        <p:nvGrpSpPr>
          <p:cNvPr id="9" name="Group 80"/>
          <p:cNvGrpSpPr>
            <a:grpSpLocks/>
          </p:cNvGrpSpPr>
          <p:nvPr/>
        </p:nvGrpSpPr>
        <p:grpSpPr bwMode="auto">
          <a:xfrm>
            <a:off x="4391025" y="2662238"/>
            <a:ext cx="1981200" cy="1487487"/>
            <a:chOff x="2766" y="1677"/>
            <a:chExt cx="1248" cy="937"/>
          </a:xfrm>
        </p:grpSpPr>
        <p:grpSp>
          <p:nvGrpSpPr>
            <p:cNvPr id="10" name="Group 79"/>
            <p:cNvGrpSpPr>
              <a:grpSpLocks/>
            </p:cNvGrpSpPr>
            <p:nvPr/>
          </p:nvGrpSpPr>
          <p:grpSpPr bwMode="auto">
            <a:xfrm>
              <a:off x="2766" y="1677"/>
              <a:ext cx="1248" cy="937"/>
              <a:chOff x="2789" y="1678"/>
              <a:chExt cx="1248" cy="937"/>
            </a:xfrm>
          </p:grpSpPr>
          <p:grpSp>
            <p:nvGrpSpPr>
              <p:cNvPr id="11" name="Group 77"/>
              <p:cNvGrpSpPr>
                <a:grpSpLocks/>
              </p:cNvGrpSpPr>
              <p:nvPr/>
            </p:nvGrpSpPr>
            <p:grpSpPr bwMode="auto">
              <a:xfrm>
                <a:off x="2789" y="1678"/>
                <a:ext cx="1248" cy="937"/>
                <a:chOff x="2789" y="1706"/>
                <a:chExt cx="1248" cy="937"/>
              </a:xfrm>
            </p:grpSpPr>
            <p:sp>
              <p:nvSpPr>
                <p:cNvPr id="29753" name="Oval 26"/>
                <p:cNvSpPr>
                  <a:spLocks noChangeArrowheads="1"/>
                </p:cNvSpPr>
                <p:nvPr/>
              </p:nvSpPr>
              <p:spPr bwMode="auto">
                <a:xfrm rot="-5400000">
                  <a:off x="2944" y="1551"/>
                  <a:ext cx="937" cy="1248"/>
                </a:xfrm>
                <a:prstGeom prst="ellipse">
                  <a:avLst/>
                </a:prstGeom>
                <a:solidFill>
                  <a:srgbClr val="339966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29754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3186" y="2093"/>
                  <a:ext cx="783" cy="1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b="1"/>
                    <a:t>Fe-S</a:t>
                  </a:r>
                  <a:endParaRPr lang="es-ES"/>
                </a:p>
              </p:txBody>
            </p:sp>
          </p:grpSp>
          <p:sp>
            <p:nvSpPr>
              <p:cNvPr id="29749" name="Text Box 31"/>
              <p:cNvSpPr txBox="1">
                <a:spLocks noChangeArrowheads="1"/>
              </p:cNvSpPr>
              <p:nvPr/>
            </p:nvSpPr>
            <p:spPr bwMode="auto">
              <a:xfrm>
                <a:off x="2828" y="2093"/>
                <a:ext cx="324" cy="220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/>
                  <a:t>Fe</a:t>
                </a:r>
              </a:p>
            </p:txBody>
          </p:sp>
          <p:sp>
            <p:nvSpPr>
              <p:cNvPr id="29750" name="Oval 28"/>
              <p:cNvSpPr>
                <a:spLocks noChangeArrowheads="1"/>
              </p:cNvSpPr>
              <p:nvPr/>
            </p:nvSpPr>
            <p:spPr bwMode="auto">
              <a:xfrm>
                <a:off x="3198" y="2069"/>
                <a:ext cx="453" cy="272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es-ES_tradnl"/>
                  <a:t>Fe</a:t>
                </a:r>
              </a:p>
            </p:txBody>
          </p:sp>
          <p:sp>
            <p:nvSpPr>
              <p:cNvPr id="29751" name="Text Box 30"/>
              <p:cNvSpPr txBox="1">
                <a:spLocks noChangeArrowheads="1"/>
              </p:cNvSpPr>
              <p:nvPr/>
            </p:nvSpPr>
            <p:spPr bwMode="auto">
              <a:xfrm>
                <a:off x="3714" y="2098"/>
                <a:ext cx="300" cy="243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/>
                  <a:t>Fe</a:t>
                </a:r>
              </a:p>
            </p:txBody>
          </p:sp>
          <p:sp>
            <p:nvSpPr>
              <p:cNvPr id="29752" name="Line 33"/>
              <p:cNvSpPr>
                <a:spLocks noChangeShapeType="1"/>
              </p:cNvSpPr>
              <p:nvPr/>
            </p:nvSpPr>
            <p:spPr bwMode="auto">
              <a:xfrm rot="-5400000">
                <a:off x="3738" y="2150"/>
                <a:ext cx="0" cy="9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29746" name="Text Box 34"/>
            <p:cNvSpPr txBox="1">
              <a:spLocks noChangeArrowheads="1"/>
            </p:cNvSpPr>
            <p:nvPr/>
          </p:nvSpPr>
          <p:spPr bwMode="auto">
            <a:xfrm rot="-176587">
              <a:off x="3259" y="1774"/>
              <a:ext cx="391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/>
                <a:t>III</a:t>
              </a:r>
              <a:endParaRPr lang="es-ES"/>
            </a:p>
          </p:txBody>
        </p:sp>
        <p:sp>
          <p:nvSpPr>
            <p:cNvPr id="29747" name="Line 32"/>
            <p:cNvSpPr>
              <a:spLocks noChangeShapeType="1"/>
            </p:cNvSpPr>
            <p:nvPr/>
          </p:nvSpPr>
          <p:spPr bwMode="auto">
            <a:xfrm rot="-5400000">
              <a:off x="3204" y="2150"/>
              <a:ext cx="0" cy="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93239" name="Text Box 55"/>
          <p:cNvSpPr txBox="1">
            <a:spLocks noChangeArrowheads="1"/>
          </p:cNvSpPr>
          <p:nvPr/>
        </p:nvSpPr>
        <p:spPr bwMode="auto">
          <a:xfrm>
            <a:off x="4284663" y="549275"/>
            <a:ext cx="1512887" cy="36036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b="1">
                <a:solidFill>
                  <a:srgbClr val="000000"/>
                </a:solidFill>
              </a:rPr>
              <a:t>Fumarato</a:t>
            </a:r>
            <a:endParaRPr lang="es-ES"/>
          </a:p>
        </p:txBody>
      </p:sp>
      <p:sp>
        <p:nvSpPr>
          <p:cNvPr id="93240" name="Text Box 56"/>
          <p:cNvSpPr txBox="1">
            <a:spLocks noChangeArrowheads="1"/>
          </p:cNvSpPr>
          <p:nvPr/>
        </p:nvSpPr>
        <p:spPr bwMode="auto">
          <a:xfrm>
            <a:off x="4356100" y="1196975"/>
            <a:ext cx="14398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b="1">
                <a:solidFill>
                  <a:srgbClr val="000000"/>
                </a:solidFill>
              </a:rPr>
              <a:t>Succinato</a:t>
            </a:r>
            <a:endParaRPr lang="es-ES" b="1"/>
          </a:p>
        </p:txBody>
      </p:sp>
      <p:sp>
        <p:nvSpPr>
          <p:cNvPr id="93244" name="AutoShape 60"/>
          <p:cNvSpPr>
            <a:spLocks noChangeArrowheads="1"/>
          </p:cNvSpPr>
          <p:nvPr/>
        </p:nvSpPr>
        <p:spPr bwMode="auto">
          <a:xfrm>
            <a:off x="2195513" y="3284538"/>
            <a:ext cx="360362" cy="288925"/>
          </a:xfrm>
          <a:prstGeom prst="rightArrow">
            <a:avLst>
              <a:gd name="adj1" fmla="val 50000"/>
              <a:gd name="adj2" fmla="val 311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93247" name="AutoShape 63"/>
          <p:cNvSpPr>
            <a:spLocks noChangeArrowheads="1"/>
          </p:cNvSpPr>
          <p:nvPr/>
        </p:nvSpPr>
        <p:spPr bwMode="auto">
          <a:xfrm>
            <a:off x="4067175" y="3284538"/>
            <a:ext cx="360363" cy="288925"/>
          </a:xfrm>
          <a:prstGeom prst="rightArrow">
            <a:avLst>
              <a:gd name="adj1" fmla="val 50000"/>
              <a:gd name="adj2" fmla="val 311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93252" name="Text Box 68"/>
          <p:cNvSpPr txBox="1">
            <a:spLocks noChangeArrowheads="1"/>
          </p:cNvSpPr>
          <p:nvPr/>
        </p:nvSpPr>
        <p:spPr bwMode="auto">
          <a:xfrm>
            <a:off x="6084888" y="549275"/>
            <a:ext cx="194310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/>
              <a:t>Complejo II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SUCCINATO DESHIDROGENASA</a:t>
            </a:r>
          </a:p>
        </p:txBody>
      </p:sp>
      <p:grpSp>
        <p:nvGrpSpPr>
          <p:cNvPr id="12" name="Group 81"/>
          <p:cNvGrpSpPr>
            <a:grpSpLocks/>
          </p:cNvGrpSpPr>
          <p:nvPr/>
        </p:nvGrpSpPr>
        <p:grpSpPr bwMode="auto">
          <a:xfrm>
            <a:off x="36513" y="1223963"/>
            <a:ext cx="2303462" cy="2663825"/>
            <a:chOff x="23" y="771"/>
            <a:chExt cx="1451" cy="1678"/>
          </a:xfrm>
        </p:grpSpPr>
        <p:grpSp>
          <p:nvGrpSpPr>
            <p:cNvPr id="13" name="Group 6"/>
            <p:cNvGrpSpPr>
              <a:grpSpLocks/>
            </p:cNvGrpSpPr>
            <p:nvPr/>
          </p:nvGrpSpPr>
          <p:grpSpPr bwMode="auto">
            <a:xfrm>
              <a:off x="385" y="771"/>
              <a:ext cx="590" cy="408"/>
              <a:chOff x="5841" y="2041"/>
              <a:chExt cx="1080" cy="540"/>
            </a:xfrm>
          </p:grpSpPr>
          <p:sp>
            <p:nvSpPr>
              <p:cNvPr id="29743" name="Oval 7"/>
              <p:cNvSpPr>
                <a:spLocks noChangeArrowheads="1"/>
              </p:cNvSpPr>
              <p:nvPr/>
            </p:nvSpPr>
            <p:spPr bwMode="auto">
              <a:xfrm>
                <a:off x="5841" y="2041"/>
                <a:ext cx="1080" cy="540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29744" name="Text Box 8"/>
              <p:cNvSpPr txBox="1">
                <a:spLocks noChangeArrowheads="1"/>
              </p:cNvSpPr>
              <p:nvPr/>
            </p:nvSpPr>
            <p:spPr bwMode="auto">
              <a:xfrm>
                <a:off x="5841" y="2130"/>
                <a:ext cx="108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/>
                  <a:t>NADH</a:t>
                </a:r>
                <a:endParaRPr lang="es-ES"/>
              </a:p>
            </p:txBody>
          </p:sp>
        </p:grpSp>
        <p:grpSp>
          <p:nvGrpSpPr>
            <p:cNvPr id="14" name="Group 35"/>
            <p:cNvGrpSpPr>
              <a:grpSpLocks/>
            </p:cNvGrpSpPr>
            <p:nvPr/>
          </p:nvGrpSpPr>
          <p:grpSpPr bwMode="auto">
            <a:xfrm>
              <a:off x="612" y="1270"/>
              <a:ext cx="862" cy="1179"/>
              <a:chOff x="4990" y="2137"/>
              <a:chExt cx="1391" cy="1620"/>
            </a:xfrm>
          </p:grpSpPr>
          <p:sp>
            <p:nvSpPr>
              <p:cNvPr id="29734" name="Oval 36"/>
              <p:cNvSpPr>
                <a:spLocks noChangeArrowheads="1"/>
              </p:cNvSpPr>
              <p:nvPr/>
            </p:nvSpPr>
            <p:spPr bwMode="auto">
              <a:xfrm>
                <a:off x="4990" y="2137"/>
                <a:ext cx="1260" cy="1620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PE"/>
              </a:p>
            </p:txBody>
          </p:sp>
          <p:grpSp>
            <p:nvGrpSpPr>
              <p:cNvPr id="15" name="Group 37"/>
              <p:cNvGrpSpPr>
                <a:grpSpLocks/>
              </p:cNvGrpSpPr>
              <p:nvPr/>
            </p:nvGrpSpPr>
            <p:grpSpPr bwMode="auto">
              <a:xfrm>
                <a:off x="5160" y="2317"/>
                <a:ext cx="900" cy="540"/>
                <a:chOff x="5841" y="2041"/>
                <a:chExt cx="1080" cy="540"/>
              </a:xfrm>
            </p:grpSpPr>
            <p:sp>
              <p:nvSpPr>
                <p:cNvPr id="29741" name="Oval 38"/>
                <p:cNvSpPr>
                  <a:spLocks noChangeArrowheads="1"/>
                </p:cNvSpPr>
                <p:nvPr/>
              </p:nvSpPr>
              <p:spPr bwMode="auto">
                <a:xfrm>
                  <a:off x="5841" y="2041"/>
                  <a:ext cx="1080" cy="540"/>
                </a:xfrm>
                <a:prstGeom prst="ellipse">
                  <a:avLst/>
                </a:prstGeom>
                <a:solidFill>
                  <a:srgbClr val="FF99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29742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5841" y="2130"/>
                  <a:ext cx="1080" cy="3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b="1"/>
                    <a:t>FMN</a:t>
                  </a:r>
                </a:p>
              </p:txBody>
            </p:sp>
          </p:grpSp>
          <p:grpSp>
            <p:nvGrpSpPr>
              <p:cNvPr id="16" name="Group 40"/>
              <p:cNvGrpSpPr>
                <a:grpSpLocks/>
              </p:cNvGrpSpPr>
              <p:nvPr/>
            </p:nvGrpSpPr>
            <p:grpSpPr bwMode="auto">
              <a:xfrm>
                <a:off x="5301" y="3037"/>
                <a:ext cx="1080" cy="540"/>
                <a:chOff x="6021" y="4748"/>
                <a:chExt cx="1080" cy="540"/>
              </a:xfrm>
            </p:grpSpPr>
            <p:sp>
              <p:nvSpPr>
                <p:cNvPr id="29739" name="Oval 41"/>
                <p:cNvSpPr>
                  <a:spLocks noChangeArrowheads="1"/>
                </p:cNvSpPr>
                <p:nvPr/>
              </p:nvSpPr>
              <p:spPr bwMode="auto">
                <a:xfrm>
                  <a:off x="6021" y="4748"/>
                  <a:ext cx="720" cy="540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29740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6021" y="4837"/>
                  <a:ext cx="1080" cy="3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b="1"/>
                    <a:t>Fe-S</a:t>
                  </a:r>
                </a:p>
              </p:txBody>
            </p:sp>
          </p:grpSp>
          <p:sp>
            <p:nvSpPr>
              <p:cNvPr id="29737" name="Line 43"/>
              <p:cNvSpPr>
                <a:spLocks noChangeShapeType="1"/>
              </p:cNvSpPr>
              <p:nvPr/>
            </p:nvSpPr>
            <p:spPr bwMode="auto">
              <a:xfrm>
                <a:off x="5661" y="2857"/>
                <a:ext cx="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29738" name="Text Box 44"/>
              <p:cNvSpPr txBox="1">
                <a:spLocks noChangeArrowheads="1"/>
              </p:cNvSpPr>
              <p:nvPr/>
            </p:nvSpPr>
            <p:spPr bwMode="auto">
              <a:xfrm>
                <a:off x="5841" y="2857"/>
                <a:ext cx="36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/>
                  <a:t>I</a:t>
                </a:r>
              </a:p>
            </p:txBody>
          </p:sp>
        </p:grpSp>
        <p:sp>
          <p:nvSpPr>
            <p:cNvPr id="29730" name="AutoShape 66"/>
            <p:cNvSpPr>
              <a:spLocks noChangeArrowheads="1"/>
            </p:cNvSpPr>
            <p:nvPr/>
          </p:nvSpPr>
          <p:spPr bwMode="auto">
            <a:xfrm rot="973640">
              <a:off x="612" y="1179"/>
              <a:ext cx="136" cy="318"/>
            </a:xfrm>
            <a:prstGeom prst="curvedLeftArrow">
              <a:avLst>
                <a:gd name="adj1" fmla="val 46765"/>
                <a:gd name="adj2" fmla="val 93529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29731" name="Text Box 65"/>
            <p:cNvSpPr txBox="1">
              <a:spLocks noChangeArrowheads="1"/>
            </p:cNvSpPr>
            <p:nvPr/>
          </p:nvSpPr>
          <p:spPr bwMode="auto">
            <a:xfrm>
              <a:off x="23" y="1344"/>
              <a:ext cx="544" cy="237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NAD</a:t>
              </a:r>
              <a:r>
                <a:rPr lang="es-ES" b="1" baseline="30000"/>
                <a:t>+</a:t>
              </a:r>
              <a:endParaRPr lang="es-ES" b="1"/>
            </a:p>
          </p:txBody>
        </p:sp>
        <p:sp>
          <p:nvSpPr>
            <p:cNvPr id="29732" name="Oval 74"/>
            <p:cNvSpPr>
              <a:spLocks noChangeArrowheads="1"/>
            </p:cNvSpPr>
            <p:nvPr/>
          </p:nvSpPr>
          <p:spPr bwMode="auto">
            <a:xfrm>
              <a:off x="930" y="1117"/>
              <a:ext cx="318" cy="272"/>
            </a:xfrm>
            <a:prstGeom prst="ellipse">
              <a:avLst/>
            </a:prstGeom>
            <a:solidFill>
              <a:srgbClr val="F42B0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/>
                <a:t>e</a:t>
              </a:r>
              <a:r>
                <a:rPr lang="es-ES" b="1" baseline="30000"/>
                <a:t>-</a:t>
              </a:r>
              <a:endParaRPr lang="es-ES" b="1"/>
            </a:p>
          </p:txBody>
        </p:sp>
        <p:sp>
          <p:nvSpPr>
            <p:cNvPr id="29733" name="Freeform 75"/>
            <p:cNvSpPr>
              <a:spLocks/>
            </p:cNvSpPr>
            <p:nvPr/>
          </p:nvSpPr>
          <p:spPr bwMode="auto">
            <a:xfrm>
              <a:off x="839" y="1162"/>
              <a:ext cx="91" cy="91"/>
            </a:xfrm>
            <a:custGeom>
              <a:avLst/>
              <a:gdLst>
                <a:gd name="T0" fmla="*/ 0 w 91"/>
                <a:gd name="T1" fmla="*/ 0 h 91"/>
                <a:gd name="T2" fmla="*/ 91 w 91"/>
                <a:gd name="T3" fmla="*/ 91 h 91"/>
                <a:gd name="T4" fmla="*/ 0 60000 65536"/>
                <a:gd name="T5" fmla="*/ 0 60000 65536"/>
                <a:gd name="T6" fmla="*/ 0 w 91"/>
                <a:gd name="T7" fmla="*/ 0 h 91"/>
                <a:gd name="T8" fmla="*/ 91 w 91"/>
                <a:gd name="T9" fmla="*/ 91 h 9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1" h="91">
                  <a:moveTo>
                    <a:pt x="0" y="0"/>
                  </a:moveTo>
                  <a:cubicBezTo>
                    <a:pt x="38" y="38"/>
                    <a:pt x="76" y="76"/>
                    <a:pt x="91" y="91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93266" name="Text Box 82"/>
          <p:cNvSpPr txBox="1">
            <a:spLocks noChangeArrowheads="1"/>
          </p:cNvSpPr>
          <p:nvPr/>
        </p:nvSpPr>
        <p:spPr bwMode="auto">
          <a:xfrm>
            <a:off x="468313" y="4248150"/>
            <a:ext cx="183515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u="sng"/>
              <a:t>Complejo 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NAD UBIQUINONA REDUCTASA</a:t>
            </a:r>
          </a:p>
        </p:txBody>
      </p:sp>
      <p:sp>
        <p:nvSpPr>
          <p:cNvPr id="93267" name="Text Box 83"/>
          <p:cNvSpPr txBox="1">
            <a:spLocks noChangeArrowheads="1"/>
          </p:cNvSpPr>
          <p:nvPr/>
        </p:nvSpPr>
        <p:spPr bwMode="auto">
          <a:xfrm>
            <a:off x="2627313" y="4797425"/>
            <a:ext cx="2016125" cy="1058863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/>
              <a:t>Complejo III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CITOCROMO C –COENZIMA Q OXIDO REDUCTASA</a:t>
            </a:r>
          </a:p>
        </p:txBody>
      </p:sp>
      <p:sp>
        <p:nvSpPr>
          <p:cNvPr id="93268" name="Text Box 84"/>
          <p:cNvSpPr txBox="1">
            <a:spLocks noChangeArrowheads="1"/>
          </p:cNvSpPr>
          <p:nvPr/>
        </p:nvSpPr>
        <p:spPr bwMode="auto">
          <a:xfrm>
            <a:off x="5219700" y="5472113"/>
            <a:ext cx="1368425" cy="846137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/>
              <a:t>Complejo IV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CITOCROMO OXIDASA</a:t>
            </a:r>
          </a:p>
        </p:txBody>
      </p:sp>
      <p:sp>
        <p:nvSpPr>
          <p:cNvPr id="93269" name="Text Box 85"/>
          <p:cNvSpPr txBox="1">
            <a:spLocks noChangeArrowheads="1"/>
          </p:cNvSpPr>
          <p:nvPr/>
        </p:nvSpPr>
        <p:spPr bwMode="auto">
          <a:xfrm>
            <a:off x="468313" y="4248150"/>
            <a:ext cx="183515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u="sng"/>
              <a:t>Complejo 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NAD UBIQUINONA REDUCTASA</a:t>
            </a:r>
          </a:p>
        </p:txBody>
      </p:sp>
      <p:sp>
        <p:nvSpPr>
          <p:cNvPr id="93270" name="Text Box 86"/>
          <p:cNvSpPr txBox="1">
            <a:spLocks noChangeArrowheads="1"/>
          </p:cNvSpPr>
          <p:nvPr/>
        </p:nvSpPr>
        <p:spPr bwMode="auto">
          <a:xfrm>
            <a:off x="2627313" y="4797425"/>
            <a:ext cx="2016125" cy="1058863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/>
              <a:t>Complejo III</a:t>
            </a:r>
          </a:p>
          <a:p>
            <a:pPr>
              <a:spcBef>
                <a:spcPct val="50000"/>
              </a:spcBef>
            </a:pPr>
            <a:r>
              <a:rPr lang="es-ES" sz="1400" i="1"/>
              <a:t>CITOCROMO C –COENZIMA Q OXIDO REDUCTASA</a:t>
            </a:r>
          </a:p>
        </p:txBody>
      </p:sp>
      <p:sp>
        <p:nvSpPr>
          <p:cNvPr id="93271" name="Text Box 87"/>
          <p:cNvSpPr txBox="1">
            <a:spLocks noChangeArrowheads="1"/>
          </p:cNvSpPr>
          <p:nvPr/>
        </p:nvSpPr>
        <p:spPr bwMode="auto">
          <a:xfrm>
            <a:off x="6084888" y="549275"/>
            <a:ext cx="194310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>
                <a:solidFill>
                  <a:srgbClr val="0000FF"/>
                </a:solidFill>
              </a:rPr>
              <a:t>Complejo II</a:t>
            </a:r>
          </a:p>
          <a:p>
            <a:pPr>
              <a:spcBef>
                <a:spcPct val="50000"/>
              </a:spcBef>
            </a:pPr>
            <a:r>
              <a:rPr lang="es-ES" sz="1400" i="1">
                <a:solidFill>
                  <a:srgbClr val="0000FF"/>
                </a:solidFill>
              </a:rPr>
              <a:t>SUCCINATO DESHIDROGENASA</a:t>
            </a:r>
          </a:p>
        </p:txBody>
      </p:sp>
      <p:sp>
        <p:nvSpPr>
          <p:cNvPr id="93272" name="Text Box 88"/>
          <p:cNvSpPr txBox="1">
            <a:spLocks noChangeArrowheads="1"/>
          </p:cNvSpPr>
          <p:nvPr/>
        </p:nvSpPr>
        <p:spPr bwMode="auto">
          <a:xfrm>
            <a:off x="5219700" y="5472113"/>
            <a:ext cx="1368425" cy="846137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>
                <a:solidFill>
                  <a:srgbClr val="0000FF"/>
                </a:solidFill>
              </a:rPr>
              <a:t>Complejo IV</a:t>
            </a:r>
          </a:p>
          <a:p>
            <a:pPr>
              <a:spcBef>
                <a:spcPct val="50000"/>
              </a:spcBef>
            </a:pPr>
            <a:r>
              <a:rPr lang="es-ES" sz="1400" i="1">
                <a:solidFill>
                  <a:srgbClr val="0000FF"/>
                </a:solidFill>
              </a:rPr>
              <a:t>CITOCROMO OXIDASA</a:t>
            </a:r>
          </a:p>
        </p:txBody>
      </p:sp>
      <p:sp>
        <p:nvSpPr>
          <p:cNvPr id="93273" name="Text Box 89"/>
          <p:cNvSpPr txBox="1">
            <a:spLocks noChangeArrowheads="1"/>
          </p:cNvSpPr>
          <p:nvPr/>
        </p:nvSpPr>
        <p:spPr bwMode="auto">
          <a:xfrm>
            <a:off x="468313" y="4248150"/>
            <a:ext cx="183515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u="sng">
                <a:solidFill>
                  <a:srgbClr val="0000FF"/>
                </a:solidFill>
              </a:rPr>
              <a:t>Complejo I</a:t>
            </a:r>
          </a:p>
          <a:p>
            <a:pPr>
              <a:spcBef>
                <a:spcPct val="50000"/>
              </a:spcBef>
            </a:pPr>
            <a:r>
              <a:rPr lang="es-ES" sz="1400" i="1">
                <a:solidFill>
                  <a:srgbClr val="0000FF"/>
                </a:solidFill>
              </a:rPr>
              <a:t>NAD UBIQUINONA REDUCTASA</a:t>
            </a:r>
          </a:p>
        </p:txBody>
      </p:sp>
      <p:sp>
        <p:nvSpPr>
          <p:cNvPr id="93274" name="Text Box 90"/>
          <p:cNvSpPr txBox="1">
            <a:spLocks noChangeArrowheads="1"/>
          </p:cNvSpPr>
          <p:nvPr/>
        </p:nvSpPr>
        <p:spPr bwMode="auto">
          <a:xfrm>
            <a:off x="2627313" y="4797425"/>
            <a:ext cx="2016125" cy="1058863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>
                <a:solidFill>
                  <a:srgbClr val="0000FF"/>
                </a:solidFill>
              </a:rPr>
              <a:t>Complejo III</a:t>
            </a:r>
          </a:p>
          <a:p>
            <a:pPr>
              <a:spcBef>
                <a:spcPct val="50000"/>
              </a:spcBef>
            </a:pPr>
            <a:r>
              <a:rPr lang="es-ES" sz="1400" i="1">
                <a:solidFill>
                  <a:srgbClr val="0000FF"/>
                </a:solidFill>
              </a:rPr>
              <a:t>CITOCROMO C –COENZIMA Q OXIDO REDUCTASA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3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3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93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93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3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3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93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9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93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9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93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3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3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3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9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3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3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3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4" dur="500"/>
                                        <p:tgtEl>
                                          <p:spTgt spid="93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9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3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3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3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57" grpId="0"/>
      <p:bldP spid="93241" grpId="0" animBg="1"/>
      <p:bldP spid="93245" grpId="0" animBg="1"/>
      <p:bldP spid="93246" grpId="0" animBg="1"/>
      <p:bldP spid="93248" grpId="0" animBg="1"/>
      <p:bldP spid="93251" grpId="0" animBg="1"/>
      <p:bldP spid="93253" grpId="0" animBg="1"/>
      <p:bldP spid="93254" grpId="0" animBg="1"/>
      <p:bldP spid="93255" grpId="0"/>
      <p:bldP spid="93256" grpId="0"/>
      <p:bldP spid="93239" grpId="0" animBg="1"/>
      <p:bldP spid="93240" grpId="0" animBg="1"/>
      <p:bldP spid="93244" grpId="0" animBg="1"/>
      <p:bldP spid="93247" grpId="0" animBg="1"/>
      <p:bldP spid="93252" grpId="0" animBg="1"/>
      <p:bldP spid="93266" grpId="0" animBg="1"/>
      <p:bldP spid="93267" grpId="0" animBg="1"/>
      <p:bldP spid="93268" grpId="0" animBg="1"/>
      <p:bldP spid="93269" grpId="0" animBg="1"/>
      <p:bldP spid="93270" grpId="0" animBg="1"/>
      <p:bldP spid="93271" grpId="0" animBg="1"/>
      <p:bldP spid="93272" grpId="0" animBg="1"/>
      <p:bldP spid="93273" grpId="0" animBg="1"/>
      <p:bldP spid="9327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767600"/>
              </a:gs>
              <a:gs pos="50000">
                <a:srgbClr val="FFFF00"/>
              </a:gs>
              <a:gs pos="100000">
                <a:srgbClr val="767600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Reacciones que proveen de NADH a la cadena respiratoria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z="2800" i="1" smtClean="0"/>
              <a:t>Piruvato deshidrogenasa</a:t>
            </a:r>
          </a:p>
          <a:p>
            <a:pPr eaLnBrk="1" hangingPunct="1"/>
            <a:endParaRPr lang="es-ES" sz="2800" i="1" smtClean="0"/>
          </a:p>
          <a:p>
            <a:pPr eaLnBrk="1" hangingPunct="1"/>
            <a:r>
              <a:rPr lang="es-ES" sz="2800" i="1" smtClean="0"/>
              <a:t>Isocitrato deshidrogenasa</a:t>
            </a:r>
          </a:p>
          <a:p>
            <a:pPr eaLnBrk="1" hangingPunct="1"/>
            <a:endParaRPr lang="es-ES" sz="2800" i="1" smtClean="0"/>
          </a:p>
          <a:p>
            <a:pPr eaLnBrk="1" hangingPunct="1"/>
            <a:r>
              <a:rPr lang="es-ES" sz="2800" i="1" smtClean="0"/>
              <a:t>Malato deshidrogenasa</a:t>
            </a:r>
          </a:p>
          <a:p>
            <a:pPr eaLnBrk="1" hangingPunct="1"/>
            <a:endParaRPr lang="es-ES" sz="2800" i="1" smtClean="0"/>
          </a:p>
          <a:p>
            <a:pPr eaLnBrk="1" hangingPunct="1"/>
            <a:r>
              <a:rPr lang="es-ES" sz="2800" i="1" smtClean="0">
                <a:latin typeface="Arial Unicode MS" pitchFamily="34" charset="-128"/>
              </a:rPr>
              <a:t> </a:t>
            </a:r>
            <a:r>
              <a:rPr lang="es-ES" sz="2800" i="1" smtClean="0">
                <a:latin typeface="Symbol" pitchFamily="18" charset="2"/>
              </a:rPr>
              <a:t>a</a:t>
            </a:r>
            <a:r>
              <a:rPr lang="es-ES" sz="2800" i="1" smtClean="0"/>
              <a:t>-cetoglutarato deshidrogenasa</a:t>
            </a:r>
          </a:p>
        </p:txBody>
      </p:sp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539750" y="5373688"/>
            <a:ext cx="69119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dirty="0">
                <a:solidFill>
                  <a:schemeClr val="accent2"/>
                </a:solidFill>
              </a:rPr>
              <a:t>Sustrato  +  NAD</a:t>
            </a:r>
            <a:r>
              <a:rPr lang="es-ES" sz="2400" b="1" baseline="30000" dirty="0">
                <a:solidFill>
                  <a:schemeClr val="accent2"/>
                </a:solidFill>
              </a:rPr>
              <a:t>+</a:t>
            </a:r>
            <a:r>
              <a:rPr lang="es-ES" sz="2400" b="1" dirty="0">
                <a:solidFill>
                  <a:schemeClr val="accent2"/>
                </a:solidFill>
              </a:rPr>
              <a:t>         </a:t>
            </a:r>
            <a:r>
              <a:rPr lang="es-ES" sz="2400" b="1" dirty="0" smtClean="0">
                <a:solidFill>
                  <a:schemeClr val="accent2"/>
                </a:solidFill>
              </a:rPr>
              <a:t>               Producto  </a:t>
            </a:r>
            <a:r>
              <a:rPr lang="es-ES" sz="2400" b="1" dirty="0">
                <a:solidFill>
                  <a:schemeClr val="accent2"/>
                </a:solidFill>
              </a:rPr>
              <a:t>+  NADH +  H</a:t>
            </a:r>
          </a:p>
        </p:txBody>
      </p:sp>
      <p:sp>
        <p:nvSpPr>
          <p:cNvPr id="128005" name="Line 5"/>
          <p:cNvSpPr>
            <a:spLocks noChangeShapeType="1"/>
          </p:cNvSpPr>
          <p:nvPr/>
        </p:nvSpPr>
        <p:spPr bwMode="auto">
          <a:xfrm>
            <a:off x="2857488" y="5661025"/>
            <a:ext cx="5032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28006" name="Rectangle 6"/>
          <p:cNvSpPr>
            <a:spLocks noChangeArrowheads="1"/>
          </p:cNvSpPr>
          <p:nvPr/>
        </p:nvSpPr>
        <p:spPr bwMode="auto">
          <a:xfrm>
            <a:off x="5651500" y="5229225"/>
            <a:ext cx="2089150" cy="792163"/>
          </a:xfrm>
          <a:prstGeom prst="rect">
            <a:avLst/>
          </a:prstGeom>
          <a:solidFill>
            <a:srgbClr val="FFFF00">
              <a:alpha val="1607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28007" name="Line 7"/>
          <p:cNvSpPr>
            <a:spLocks noChangeShapeType="1"/>
          </p:cNvSpPr>
          <p:nvPr/>
        </p:nvSpPr>
        <p:spPr bwMode="auto">
          <a:xfrm>
            <a:off x="7740650" y="5589588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28008" name="Text Box 8"/>
          <p:cNvSpPr txBox="1">
            <a:spLocks noChangeArrowheads="1"/>
          </p:cNvSpPr>
          <p:nvPr/>
        </p:nvSpPr>
        <p:spPr bwMode="auto">
          <a:xfrm>
            <a:off x="8101013" y="5300663"/>
            <a:ext cx="647700" cy="376237"/>
          </a:xfrm>
          <a:prstGeom prst="rect">
            <a:avLst/>
          </a:prstGeom>
          <a:noFill/>
          <a:ln w="9525">
            <a:solidFill>
              <a:srgbClr val="F42B0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CR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498975" y="2924175"/>
            <a:ext cx="3386138" cy="1800225"/>
            <a:chOff x="2834" y="1842"/>
            <a:chExt cx="2133" cy="1134"/>
          </a:xfrm>
        </p:grpSpPr>
        <p:sp>
          <p:nvSpPr>
            <p:cNvPr id="30730" name="Oval 9" descr="10%"/>
            <p:cNvSpPr>
              <a:spLocks noChangeArrowheads="1"/>
            </p:cNvSpPr>
            <p:nvPr/>
          </p:nvSpPr>
          <p:spPr bwMode="auto">
            <a:xfrm>
              <a:off x="3334" y="1842"/>
              <a:ext cx="1633" cy="1043"/>
            </a:xfrm>
            <a:prstGeom prst="ellipse">
              <a:avLst/>
            </a:prstGeom>
            <a:pattFill prst="pct10">
              <a:fgClr>
                <a:srgbClr val="FBFDA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b="1">
                  <a:solidFill>
                    <a:schemeClr val="accent2"/>
                  </a:solidFill>
                </a:rPr>
                <a:t>CICLO DE KREBS</a:t>
              </a:r>
            </a:p>
          </p:txBody>
        </p:sp>
        <p:sp>
          <p:nvSpPr>
            <p:cNvPr id="30731" name="Line 10"/>
            <p:cNvSpPr>
              <a:spLocks noChangeShapeType="1"/>
            </p:cNvSpPr>
            <p:nvPr/>
          </p:nvSpPr>
          <p:spPr bwMode="auto">
            <a:xfrm>
              <a:off x="2834" y="1979"/>
              <a:ext cx="454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0732" name="Line 11"/>
            <p:cNvSpPr>
              <a:spLocks noChangeShapeType="1"/>
            </p:cNvSpPr>
            <p:nvPr/>
          </p:nvSpPr>
          <p:spPr bwMode="auto">
            <a:xfrm>
              <a:off x="2971" y="2523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0733" name="Line 12"/>
            <p:cNvSpPr>
              <a:spLocks noChangeShapeType="1"/>
            </p:cNvSpPr>
            <p:nvPr/>
          </p:nvSpPr>
          <p:spPr bwMode="auto">
            <a:xfrm flipV="1">
              <a:off x="2925" y="2886"/>
              <a:ext cx="499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8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animBg="1"/>
      <p:bldP spid="128003" grpId="0" build="p"/>
      <p:bldP spid="128004" grpId="0" animBg="1"/>
      <p:bldP spid="128005" grpId="0" animBg="1"/>
      <p:bldP spid="128006" grpId="0" animBg="1"/>
      <p:bldP spid="128007" grpId="0" animBg="1"/>
      <p:bldP spid="12800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716E02"/>
              </a:gs>
              <a:gs pos="50000">
                <a:srgbClr val="F4EE04"/>
              </a:gs>
              <a:gs pos="100000">
                <a:srgbClr val="716E02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REACCIONES DEL COMPLEJO I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1042988" y="4221163"/>
            <a:ext cx="7345362" cy="519112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NADH + H+  +  FMN → FMNH</a:t>
            </a:r>
            <a:r>
              <a:rPr lang="es-ES" sz="2800" b="1" baseline="-25000" dirty="0"/>
              <a:t>2</a:t>
            </a:r>
            <a:r>
              <a:rPr lang="es-ES" sz="2800" b="1" dirty="0"/>
              <a:t>  + NAD+ </a:t>
            </a:r>
          </a:p>
        </p:txBody>
      </p:sp>
      <p:grpSp>
        <p:nvGrpSpPr>
          <p:cNvPr id="7" name="6 Grupo"/>
          <p:cNvGrpSpPr/>
          <p:nvPr/>
        </p:nvGrpSpPr>
        <p:grpSpPr>
          <a:xfrm>
            <a:off x="323850" y="2133600"/>
            <a:ext cx="8675688" cy="1511300"/>
            <a:chOff x="323850" y="2133600"/>
            <a:chExt cx="8675688" cy="1511300"/>
          </a:xfrm>
        </p:grpSpPr>
        <p:sp>
          <p:nvSpPr>
            <p:cNvPr id="55301" name="Text Box 5"/>
            <p:cNvSpPr txBox="1">
              <a:spLocks noChangeArrowheads="1"/>
            </p:cNvSpPr>
            <p:nvPr/>
          </p:nvSpPr>
          <p:spPr bwMode="auto">
            <a:xfrm>
              <a:off x="323850" y="2133600"/>
              <a:ext cx="8675688" cy="1511300"/>
            </a:xfrm>
            <a:prstGeom prst="rect">
              <a:avLst/>
            </a:prstGeom>
            <a:solidFill>
              <a:srgbClr val="F8FB6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2800" b="1" dirty="0"/>
                <a:t>NADH  +  H</a:t>
              </a:r>
              <a:r>
                <a:rPr lang="es-ES" sz="2800" b="1" baseline="30000" dirty="0"/>
                <a:t>+              </a:t>
              </a:r>
              <a:r>
                <a:rPr lang="es-ES" sz="2800" b="1" dirty="0"/>
                <a:t>NAD</a:t>
              </a:r>
              <a:r>
                <a:rPr lang="es-ES" sz="2800" b="1" baseline="30000" dirty="0"/>
                <a:t>+</a:t>
              </a:r>
              <a:r>
                <a:rPr lang="es-ES" sz="2800" b="1" dirty="0"/>
                <a:t>  +  2 e</a:t>
              </a:r>
              <a:r>
                <a:rPr lang="es-ES" sz="2800" b="1" baseline="30000" dirty="0"/>
                <a:t>-</a:t>
              </a:r>
              <a:r>
                <a:rPr lang="es-ES" sz="2800" b="1" dirty="0"/>
                <a:t>  +  H</a:t>
              </a:r>
              <a:r>
                <a:rPr lang="es-ES" sz="2800" b="1" baseline="30000" dirty="0"/>
                <a:t>+</a:t>
              </a:r>
              <a:r>
                <a:rPr lang="es-ES" sz="2800" b="1" dirty="0"/>
                <a:t> (</a:t>
              </a:r>
              <a:r>
                <a:rPr lang="es-ES" sz="2800" b="1" dirty="0" err="1"/>
                <a:t>E</a:t>
              </a:r>
              <a:r>
                <a:rPr lang="es-ES" sz="2800" b="1" baseline="-25000" dirty="0" err="1"/>
                <a:t>o</a:t>
              </a:r>
              <a:r>
                <a:rPr lang="es-ES" sz="2800" b="1" dirty="0"/>
                <a:t>= - 0,32 V)</a:t>
              </a:r>
            </a:p>
            <a:p>
              <a:endParaRPr lang="es-ES" sz="2800" b="1" dirty="0"/>
            </a:p>
            <a:p>
              <a:r>
                <a:rPr lang="es-ES" sz="2800" b="1" dirty="0"/>
                <a:t>FMN  +  2 e</a:t>
              </a:r>
              <a:r>
                <a:rPr lang="es-ES" sz="2800" b="1" baseline="30000" dirty="0"/>
                <a:t>-</a:t>
              </a:r>
              <a:r>
                <a:rPr lang="es-ES" sz="2800" b="1" dirty="0"/>
                <a:t>  +  2  H</a:t>
              </a:r>
              <a:r>
                <a:rPr lang="es-ES" sz="2800" b="1" baseline="30000" dirty="0"/>
                <a:t>+</a:t>
              </a:r>
              <a:r>
                <a:rPr lang="es-ES" sz="2800" b="1" dirty="0"/>
                <a:t>           FMNH</a:t>
              </a:r>
              <a:r>
                <a:rPr lang="es-ES" sz="2800" b="1" baseline="-25000" dirty="0"/>
                <a:t>2  </a:t>
              </a:r>
              <a:r>
                <a:rPr lang="es-ES" sz="2800" b="1" dirty="0"/>
                <a:t>      (</a:t>
              </a:r>
              <a:r>
                <a:rPr lang="es-ES" sz="2800" b="1" dirty="0" err="1"/>
                <a:t>E</a:t>
              </a:r>
              <a:r>
                <a:rPr lang="es-ES" sz="2800" b="1" baseline="-25000" dirty="0" err="1"/>
                <a:t>o</a:t>
              </a:r>
              <a:r>
                <a:rPr lang="es-ES" sz="2800" b="1" dirty="0"/>
                <a:t>= - 0,22 V)</a:t>
              </a:r>
            </a:p>
          </p:txBody>
        </p:sp>
        <p:sp>
          <p:nvSpPr>
            <p:cNvPr id="55304" name="Line 8"/>
            <p:cNvSpPr>
              <a:spLocks noChangeShapeType="1"/>
            </p:cNvSpPr>
            <p:nvPr/>
          </p:nvSpPr>
          <p:spPr bwMode="auto">
            <a:xfrm>
              <a:off x="2285984" y="2428868"/>
              <a:ext cx="504825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55305" name="Line 9"/>
            <p:cNvSpPr>
              <a:spLocks noChangeShapeType="1"/>
            </p:cNvSpPr>
            <p:nvPr/>
          </p:nvSpPr>
          <p:spPr bwMode="auto">
            <a:xfrm>
              <a:off x="3357554" y="3357562"/>
              <a:ext cx="6477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  <p:bldP spid="5530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716E02"/>
              </a:gs>
              <a:gs pos="50000">
                <a:srgbClr val="F4EE04"/>
              </a:gs>
              <a:gs pos="100000">
                <a:srgbClr val="716E02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" sz="3200" b="1" smtClean="0">
                <a:solidFill>
                  <a:schemeClr val="tx1"/>
                </a:solidFill>
              </a:rPr>
              <a:t>Camino de los equivalentes de reducción en el Complejo I</a:t>
            </a:r>
          </a:p>
        </p:txBody>
      </p:sp>
      <p:pic>
        <p:nvPicPr>
          <p:cNvPr id="7174" name="Picture 6" descr="sp528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54000" contrast="66000"/>
          </a:blip>
          <a:srcRect/>
          <a:stretch>
            <a:fillRect/>
          </a:stretch>
        </p:blipFill>
        <p:spPr>
          <a:xfrm>
            <a:off x="539750" y="2708275"/>
            <a:ext cx="8121650" cy="1922463"/>
          </a:xfrm>
          <a:solidFill>
            <a:srgbClr val="F4EE04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93775"/>
          </a:xfrm>
          <a:gradFill rotWithShape="1">
            <a:gsLst>
              <a:gs pos="0">
                <a:srgbClr val="716E02"/>
              </a:gs>
              <a:gs pos="50000">
                <a:srgbClr val="F4EE04"/>
              </a:gs>
              <a:gs pos="100000">
                <a:srgbClr val="716E02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COMPLEJO II</a:t>
            </a:r>
          </a:p>
        </p:txBody>
      </p:sp>
      <p:sp>
        <p:nvSpPr>
          <p:cNvPr id="176131" name="Rectangle 3" descr="30%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260600"/>
          </a:xfr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eaLnBrk="1" hangingPunct="1"/>
            <a:r>
              <a:rPr lang="es-ES" sz="2400" b="1" smtClean="0"/>
              <a:t>Succinato-coenzima Q oxidorreductasa</a:t>
            </a:r>
          </a:p>
          <a:p>
            <a:pPr eaLnBrk="1" hangingPunct="1"/>
            <a:r>
              <a:rPr lang="es-ES" sz="2400" b="1" smtClean="0"/>
              <a:t>Coenzima: FAD</a:t>
            </a:r>
          </a:p>
          <a:p>
            <a:pPr eaLnBrk="1" hangingPunct="1"/>
            <a:r>
              <a:rPr lang="es-ES" sz="2400" b="1" smtClean="0"/>
              <a:t>Proteínas ferrosulfuradas</a:t>
            </a:r>
          </a:p>
          <a:p>
            <a:pPr eaLnBrk="1" hangingPunct="1"/>
            <a:r>
              <a:rPr lang="es-ES" sz="2400" b="1" smtClean="0"/>
              <a:t>Transfiere equivalentes de reducción desde succinato a la coenzima Q</a:t>
            </a:r>
          </a:p>
          <a:p>
            <a:pPr eaLnBrk="1" hangingPunct="1"/>
            <a:endParaRPr lang="es-ES" sz="2400" b="1" smtClean="0"/>
          </a:p>
          <a:p>
            <a:pPr eaLnBrk="1" hangingPunct="1">
              <a:buFontTx/>
              <a:buNone/>
            </a:pPr>
            <a:endParaRPr lang="es-ES" sz="2400" b="1" baseline="-25000" smtClean="0"/>
          </a:p>
          <a:p>
            <a:pPr eaLnBrk="1" hangingPunct="1">
              <a:buFontTx/>
              <a:buNone/>
            </a:pPr>
            <a:endParaRPr lang="es-ES" sz="2400" b="1" baseline="-25000" smtClean="0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403350" y="4076700"/>
            <a:ext cx="6913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/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539750" y="4005263"/>
            <a:ext cx="7956550" cy="2757487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sz="2400" b="1"/>
              <a:t>Succinato + E-FAD              Fumarato + E-FADH</a:t>
            </a:r>
            <a:r>
              <a:rPr lang="es-ES" sz="2400" b="1" baseline="-25000"/>
              <a:t>2</a:t>
            </a:r>
          </a:p>
          <a:p>
            <a:pPr>
              <a:spcBef>
                <a:spcPct val="20000"/>
              </a:spcBef>
            </a:pPr>
            <a:endParaRPr lang="es-ES" sz="2400" b="1"/>
          </a:p>
          <a:p>
            <a:pPr>
              <a:spcBef>
                <a:spcPct val="20000"/>
              </a:spcBef>
            </a:pPr>
            <a:r>
              <a:rPr lang="es-ES" sz="2400" b="1"/>
              <a:t>E-FADH</a:t>
            </a:r>
            <a:r>
              <a:rPr lang="es-ES" sz="2400" b="1" baseline="-25000"/>
              <a:t>2 </a:t>
            </a:r>
            <a:r>
              <a:rPr lang="es-ES" sz="2400" b="1"/>
              <a:t> + Prot-Fe</a:t>
            </a:r>
            <a:r>
              <a:rPr lang="es-ES" sz="2400" b="1" baseline="30000"/>
              <a:t>+++</a:t>
            </a:r>
            <a:r>
              <a:rPr lang="es-ES" sz="2400" b="1"/>
              <a:t>         E-FAD  + Prot-Fe</a:t>
            </a:r>
            <a:r>
              <a:rPr lang="es-ES" sz="2400" b="1" baseline="30000"/>
              <a:t>++ </a:t>
            </a:r>
          </a:p>
          <a:p>
            <a:pPr>
              <a:spcBef>
                <a:spcPct val="20000"/>
              </a:spcBef>
            </a:pPr>
            <a:endParaRPr lang="es-ES" sz="2400" b="1"/>
          </a:p>
          <a:p>
            <a:pPr>
              <a:spcBef>
                <a:spcPct val="20000"/>
              </a:spcBef>
            </a:pPr>
            <a:r>
              <a:rPr lang="es-ES" sz="2400" b="1"/>
              <a:t>Prot-Fe</a:t>
            </a:r>
            <a:r>
              <a:rPr lang="es-ES" sz="2400" b="1" baseline="30000"/>
              <a:t>++</a:t>
            </a:r>
            <a:r>
              <a:rPr lang="es-ES"/>
              <a:t>  +  </a:t>
            </a:r>
            <a:r>
              <a:rPr lang="es-ES" sz="2400" b="1"/>
              <a:t>CoQ                     Prot-Fe</a:t>
            </a:r>
            <a:r>
              <a:rPr lang="es-ES" sz="2400" b="1" baseline="30000"/>
              <a:t>+++</a:t>
            </a:r>
            <a:r>
              <a:rPr lang="es-ES" sz="2400" b="1"/>
              <a:t>   +  CoQH</a:t>
            </a:r>
            <a:r>
              <a:rPr lang="es-ES" sz="2400" b="1" baseline="-25000"/>
              <a:t>2</a:t>
            </a:r>
          </a:p>
          <a:p>
            <a:pPr>
              <a:spcBef>
                <a:spcPct val="50000"/>
              </a:spcBef>
            </a:pPr>
            <a:endParaRPr lang="es-ES" sz="2400" b="1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3635375" y="4437063"/>
            <a:ext cx="6477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3563938" y="5373688"/>
            <a:ext cx="6477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3492500" y="6092825"/>
            <a:ext cx="6477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6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61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6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 animBg="1"/>
      <p:bldP spid="176131" grpId="0" build="p" animBg="1"/>
      <p:bldP spid="17613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84" name="Rectangle 44"/>
          <p:cNvSpPr>
            <a:spLocks noChangeArrowheads="1"/>
          </p:cNvSpPr>
          <p:nvPr/>
        </p:nvSpPr>
        <p:spPr bwMode="auto">
          <a:xfrm>
            <a:off x="0" y="2492375"/>
            <a:ext cx="9144000" cy="2089150"/>
          </a:xfrm>
          <a:prstGeom prst="rect">
            <a:avLst/>
          </a:prstGeom>
          <a:solidFill>
            <a:srgbClr val="E7E7E7"/>
          </a:solidFill>
          <a:ln w="381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716E02"/>
              </a:gs>
              <a:gs pos="50000">
                <a:srgbClr val="F4EE04"/>
              </a:gs>
              <a:gs pos="100000">
                <a:srgbClr val="716E02"/>
              </a:gs>
            </a:gsLst>
            <a:lin ang="5400000" scaled="1"/>
          </a:gra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CAMINO DE LOS ELECTRONES desde el COMPLEJO III al O</a:t>
            </a:r>
            <a:r>
              <a:rPr lang="es-ES" sz="3200" b="1" baseline="-25000" smtClean="0"/>
              <a:t>2</a:t>
            </a:r>
          </a:p>
        </p:txBody>
      </p:sp>
      <p:pic>
        <p:nvPicPr>
          <p:cNvPr id="35844" name="Picture 4" descr="sp528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24000" contrast="24000"/>
          </a:blip>
          <a:srcRect/>
          <a:stretch>
            <a:fillRect/>
          </a:stretch>
        </p:blipFill>
        <p:spPr>
          <a:xfrm>
            <a:off x="457200" y="3141663"/>
            <a:ext cx="4038600" cy="1198562"/>
          </a:xfrm>
          <a:noFill/>
        </p:spPr>
      </p:pic>
      <p:pic>
        <p:nvPicPr>
          <p:cNvPr id="35845" name="Picture 8" descr="sp528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lum bright="-24000" contrast="24000"/>
          </a:blip>
          <a:srcRect r="19733" b="-5482"/>
          <a:stretch>
            <a:fillRect/>
          </a:stretch>
        </p:blipFill>
        <p:spPr>
          <a:xfrm>
            <a:off x="3851275" y="3141663"/>
            <a:ext cx="3241675" cy="1295400"/>
          </a:xfrm>
          <a:noFill/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07950" y="3141663"/>
            <a:ext cx="1008063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CoQH</a:t>
            </a:r>
            <a:r>
              <a:rPr lang="es-ES" b="1" baseline="-25000"/>
              <a:t>2</a:t>
            </a:r>
            <a:endParaRPr lang="es-ES" b="1"/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22263" y="4076700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CoQ</a:t>
            </a:r>
          </a:p>
        </p:txBody>
      </p:sp>
      <p:pic>
        <p:nvPicPr>
          <p:cNvPr id="35848" name="Picture 10" descr="sp528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lum bright="-24000" contrast="24000"/>
          </a:blip>
          <a:srcRect l="53381" b="-5481"/>
          <a:stretch>
            <a:fillRect/>
          </a:stretch>
        </p:blipFill>
        <p:spPr>
          <a:xfrm>
            <a:off x="7081838" y="3141663"/>
            <a:ext cx="1882775" cy="1295400"/>
          </a:xfrm>
          <a:noFill/>
        </p:spPr>
      </p:pic>
      <p:sp>
        <p:nvSpPr>
          <p:cNvPr id="35849" name="Oval 12"/>
          <p:cNvSpPr>
            <a:spLocks noChangeArrowheads="1"/>
          </p:cNvSpPr>
          <p:nvPr/>
        </p:nvSpPr>
        <p:spPr bwMode="auto">
          <a:xfrm>
            <a:off x="1485900" y="3500438"/>
            <a:ext cx="1009650" cy="576262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>
                <a:solidFill>
                  <a:srgbClr val="3366FF"/>
                </a:solidFill>
              </a:rPr>
              <a:t>b</a:t>
            </a:r>
            <a:r>
              <a:rPr lang="es-ES" b="1" baseline="-25000">
                <a:solidFill>
                  <a:srgbClr val="3366FF"/>
                </a:solidFill>
              </a:rPr>
              <a:t>566</a:t>
            </a:r>
            <a:endParaRPr lang="es-ES" b="1">
              <a:solidFill>
                <a:srgbClr val="3366FF"/>
              </a:solidFill>
            </a:endParaRPr>
          </a:p>
        </p:txBody>
      </p:sp>
      <p:sp>
        <p:nvSpPr>
          <p:cNvPr id="35850" name="Text Box 13"/>
          <p:cNvSpPr txBox="1">
            <a:spLocks noChangeArrowheads="1"/>
          </p:cNvSpPr>
          <p:nvPr/>
        </p:nvSpPr>
        <p:spPr bwMode="auto">
          <a:xfrm>
            <a:off x="169227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Fe</a:t>
            </a:r>
            <a:r>
              <a:rPr lang="es-ES" b="1" baseline="30000"/>
              <a:t>+++</a:t>
            </a:r>
            <a:endParaRPr lang="es-ES" b="1"/>
          </a:p>
        </p:txBody>
      </p:sp>
      <p:sp>
        <p:nvSpPr>
          <p:cNvPr id="35851" name="Text Box 14"/>
          <p:cNvSpPr txBox="1">
            <a:spLocks noChangeArrowheads="1"/>
          </p:cNvSpPr>
          <p:nvPr/>
        </p:nvSpPr>
        <p:spPr bwMode="auto">
          <a:xfrm>
            <a:off x="507682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Fe</a:t>
            </a:r>
            <a:r>
              <a:rPr lang="es-ES" b="1" baseline="30000"/>
              <a:t>++</a:t>
            </a:r>
            <a:endParaRPr lang="es-ES" b="1"/>
          </a:p>
        </p:txBody>
      </p:sp>
      <p:sp>
        <p:nvSpPr>
          <p:cNvPr id="35852" name="Text Box 15"/>
          <p:cNvSpPr txBox="1">
            <a:spLocks noChangeArrowheads="1"/>
          </p:cNvSpPr>
          <p:nvPr/>
        </p:nvSpPr>
        <p:spPr bwMode="auto">
          <a:xfrm>
            <a:off x="277177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Fe</a:t>
            </a:r>
            <a:r>
              <a:rPr lang="es-ES" b="1" baseline="30000"/>
              <a:t>++</a:t>
            </a:r>
            <a:endParaRPr lang="es-ES" b="1"/>
          </a:p>
        </p:txBody>
      </p:sp>
      <p:sp>
        <p:nvSpPr>
          <p:cNvPr id="35853" name="Text Box 16"/>
          <p:cNvSpPr txBox="1">
            <a:spLocks noChangeArrowheads="1"/>
          </p:cNvSpPr>
          <p:nvPr/>
        </p:nvSpPr>
        <p:spPr bwMode="auto">
          <a:xfrm>
            <a:off x="385127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+++</a:t>
            </a:r>
            <a:endParaRPr lang="es-ES"/>
          </a:p>
        </p:txBody>
      </p:sp>
      <p:sp>
        <p:nvSpPr>
          <p:cNvPr id="35854" name="Text Box 17"/>
          <p:cNvSpPr txBox="1">
            <a:spLocks noChangeArrowheads="1"/>
          </p:cNvSpPr>
          <p:nvPr/>
        </p:nvSpPr>
        <p:spPr bwMode="auto">
          <a:xfrm>
            <a:off x="615632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+++</a:t>
            </a:r>
            <a:endParaRPr lang="es-ES"/>
          </a:p>
        </p:txBody>
      </p:sp>
      <p:sp>
        <p:nvSpPr>
          <p:cNvPr id="35855" name="Text Box 18"/>
          <p:cNvSpPr txBox="1">
            <a:spLocks noChangeArrowheads="1"/>
          </p:cNvSpPr>
          <p:nvPr/>
        </p:nvSpPr>
        <p:spPr bwMode="auto">
          <a:xfrm>
            <a:off x="1692275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</a:t>
            </a:r>
            <a:endParaRPr lang="es-ES"/>
          </a:p>
        </p:txBody>
      </p:sp>
      <p:sp>
        <p:nvSpPr>
          <p:cNvPr id="35856" name="Text Box 19"/>
          <p:cNvSpPr txBox="1">
            <a:spLocks noChangeArrowheads="1"/>
          </p:cNvSpPr>
          <p:nvPr/>
        </p:nvSpPr>
        <p:spPr bwMode="auto">
          <a:xfrm>
            <a:off x="2843213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+++</a:t>
            </a:r>
            <a:endParaRPr lang="es-ES"/>
          </a:p>
        </p:txBody>
      </p:sp>
      <p:sp>
        <p:nvSpPr>
          <p:cNvPr id="35857" name="Text Box 20"/>
          <p:cNvSpPr txBox="1">
            <a:spLocks noChangeArrowheads="1"/>
          </p:cNvSpPr>
          <p:nvPr/>
        </p:nvSpPr>
        <p:spPr bwMode="auto">
          <a:xfrm>
            <a:off x="3924300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</a:t>
            </a:r>
            <a:endParaRPr lang="es-ES"/>
          </a:p>
        </p:txBody>
      </p:sp>
      <p:sp>
        <p:nvSpPr>
          <p:cNvPr id="35858" name="Text Box 21"/>
          <p:cNvSpPr txBox="1">
            <a:spLocks noChangeArrowheads="1"/>
          </p:cNvSpPr>
          <p:nvPr/>
        </p:nvSpPr>
        <p:spPr bwMode="auto">
          <a:xfrm>
            <a:off x="5148263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+++</a:t>
            </a:r>
            <a:endParaRPr lang="es-ES"/>
          </a:p>
        </p:txBody>
      </p:sp>
      <p:sp>
        <p:nvSpPr>
          <p:cNvPr id="35859" name="Text Box 22"/>
          <p:cNvSpPr txBox="1">
            <a:spLocks noChangeArrowheads="1"/>
          </p:cNvSpPr>
          <p:nvPr/>
        </p:nvSpPr>
        <p:spPr bwMode="auto">
          <a:xfrm>
            <a:off x="6227763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</a:t>
            </a:r>
            <a:endParaRPr lang="es-ES"/>
          </a:p>
        </p:txBody>
      </p:sp>
      <p:sp>
        <p:nvSpPr>
          <p:cNvPr id="35860" name="Text Box 23"/>
          <p:cNvSpPr txBox="1">
            <a:spLocks noChangeArrowheads="1"/>
          </p:cNvSpPr>
          <p:nvPr/>
        </p:nvSpPr>
        <p:spPr bwMode="auto">
          <a:xfrm>
            <a:off x="7235825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+++</a:t>
            </a:r>
            <a:endParaRPr lang="es-ES"/>
          </a:p>
        </p:txBody>
      </p:sp>
      <p:sp>
        <p:nvSpPr>
          <p:cNvPr id="35861" name="Text Box 24"/>
          <p:cNvSpPr txBox="1">
            <a:spLocks noChangeArrowheads="1"/>
          </p:cNvSpPr>
          <p:nvPr/>
        </p:nvSpPr>
        <p:spPr bwMode="auto">
          <a:xfrm>
            <a:off x="723582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Fe</a:t>
            </a:r>
            <a:r>
              <a:rPr lang="es-ES" b="1" baseline="30000"/>
              <a:t>++</a:t>
            </a:r>
            <a:endParaRPr lang="es-ES"/>
          </a:p>
        </p:txBody>
      </p:sp>
      <p:sp>
        <p:nvSpPr>
          <p:cNvPr id="35862" name="Text Box 25"/>
          <p:cNvSpPr txBox="1">
            <a:spLocks noChangeArrowheads="1"/>
          </p:cNvSpPr>
          <p:nvPr/>
        </p:nvSpPr>
        <p:spPr bwMode="auto">
          <a:xfrm>
            <a:off x="7847013" y="2997200"/>
            <a:ext cx="1296987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F42B0A"/>
                </a:solidFill>
              </a:rPr>
              <a:t>½ O</a:t>
            </a:r>
            <a:r>
              <a:rPr lang="es-ES" b="1" baseline="-25000">
                <a:solidFill>
                  <a:srgbClr val="F42B0A"/>
                </a:solidFill>
              </a:rPr>
              <a:t>2</a:t>
            </a:r>
            <a:r>
              <a:rPr lang="es-ES" b="1">
                <a:solidFill>
                  <a:srgbClr val="F42B0A"/>
                </a:solidFill>
              </a:rPr>
              <a:t> + H</a:t>
            </a:r>
            <a:r>
              <a:rPr lang="es-ES" b="1" baseline="30000">
                <a:solidFill>
                  <a:srgbClr val="F42B0A"/>
                </a:solidFill>
              </a:rPr>
              <a:t>+</a:t>
            </a:r>
            <a:endParaRPr lang="es-ES" b="1">
              <a:solidFill>
                <a:srgbClr val="F42B0A"/>
              </a:solidFill>
            </a:endParaRPr>
          </a:p>
        </p:txBody>
      </p:sp>
      <p:sp>
        <p:nvSpPr>
          <p:cNvPr id="35863" name="Text Box 26"/>
          <p:cNvSpPr txBox="1">
            <a:spLocks noChangeArrowheads="1"/>
          </p:cNvSpPr>
          <p:nvPr/>
        </p:nvSpPr>
        <p:spPr bwMode="auto">
          <a:xfrm>
            <a:off x="8496300" y="4076700"/>
            <a:ext cx="647700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F42B0A"/>
                </a:solidFill>
              </a:rPr>
              <a:t>H</a:t>
            </a:r>
            <a:r>
              <a:rPr lang="es-ES" b="1" baseline="-25000">
                <a:solidFill>
                  <a:srgbClr val="F42B0A"/>
                </a:solidFill>
              </a:rPr>
              <a:t>2</a:t>
            </a:r>
            <a:r>
              <a:rPr lang="es-ES" b="1">
                <a:solidFill>
                  <a:srgbClr val="F42B0A"/>
                </a:solidFill>
              </a:rPr>
              <a:t>O</a:t>
            </a:r>
          </a:p>
        </p:txBody>
      </p:sp>
      <p:sp>
        <p:nvSpPr>
          <p:cNvPr id="35864" name="Oval 27"/>
          <p:cNvSpPr>
            <a:spLocks noChangeArrowheads="1"/>
          </p:cNvSpPr>
          <p:nvPr/>
        </p:nvSpPr>
        <p:spPr bwMode="auto">
          <a:xfrm>
            <a:off x="2638425" y="3500438"/>
            <a:ext cx="1081088" cy="503237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>
                <a:solidFill>
                  <a:srgbClr val="3366FF"/>
                </a:solidFill>
              </a:rPr>
              <a:t>b</a:t>
            </a:r>
            <a:r>
              <a:rPr lang="es-ES" b="1" baseline="-25000">
                <a:solidFill>
                  <a:srgbClr val="3366FF"/>
                </a:solidFill>
              </a:rPr>
              <a:t>562</a:t>
            </a:r>
            <a:endParaRPr lang="es-ES">
              <a:solidFill>
                <a:srgbClr val="3366FF"/>
              </a:solidFill>
            </a:endParaRPr>
          </a:p>
        </p:txBody>
      </p:sp>
      <p:sp>
        <p:nvSpPr>
          <p:cNvPr id="35865" name="Text Box 28"/>
          <p:cNvSpPr txBox="1">
            <a:spLocks noChangeArrowheads="1"/>
          </p:cNvSpPr>
          <p:nvPr/>
        </p:nvSpPr>
        <p:spPr bwMode="auto">
          <a:xfrm>
            <a:off x="3862388" y="3644900"/>
            <a:ext cx="863600" cy="366713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3366FF"/>
                </a:solidFill>
              </a:rPr>
              <a:t> Fe-S</a:t>
            </a:r>
          </a:p>
        </p:txBody>
      </p:sp>
      <p:sp>
        <p:nvSpPr>
          <p:cNvPr id="35866" name="Oval 29"/>
          <p:cNvSpPr>
            <a:spLocks noChangeArrowheads="1"/>
          </p:cNvSpPr>
          <p:nvPr/>
        </p:nvSpPr>
        <p:spPr bwMode="auto">
          <a:xfrm>
            <a:off x="4859338" y="3500438"/>
            <a:ext cx="1081087" cy="647700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>
                <a:solidFill>
                  <a:srgbClr val="3366FF"/>
                </a:solidFill>
              </a:rPr>
              <a:t>c</a:t>
            </a:r>
            <a:r>
              <a:rPr lang="es-ES" b="1" baseline="-25000">
                <a:solidFill>
                  <a:srgbClr val="3366FF"/>
                </a:solidFill>
              </a:rPr>
              <a:t>1</a:t>
            </a:r>
            <a:endParaRPr lang="es-ES" b="1">
              <a:solidFill>
                <a:srgbClr val="3366FF"/>
              </a:solidFill>
            </a:endParaRPr>
          </a:p>
        </p:txBody>
      </p:sp>
      <p:sp>
        <p:nvSpPr>
          <p:cNvPr id="35867" name="Oval 30"/>
          <p:cNvSpPr>
            <a:spLocks noChangeArrowheads="1"/>
          </p:cNvSpPr>
          <p:nvPr/>
        </p:nvSpPr>
        <p:spPr bwMode="auto">
          <a:xfrm>
            <a:off x="6084888" y="3500438"/>
            <a:ext cx="792162" cy="647700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>
                <a:solidFill>
                  <a:srgbClr val="3366FF"/>
                </a:solidFill>
              </a:rPr>
              <a:t>c</a:t>
            </a:r>
            <a:endParaRPr lang="es-ES">
              <a:solidFill>
                <a:srgbClr val="3366FF"/>
              </a:solidFill>
            </a:endParaRPr>
          </a:p>
        </p:txBody>
      </p:sp>
      <p:sp>
        <p:nvSpPr>
          <p:cNvPr id="35868" name="Oval 31"/>
          <p:cNvSpPr>
            <a:spLocks noChangeArrowheads="1"/>
          </p:cNvSpPr>
          <p:nvPr/>
        </p:nvSpPr>
        <p:spPr bwMode="auto">
          <a:xfrm>
            <a:off x="7164388" y="3500438"/>
            <a:ext cx="863600" cy="647700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>
                <a:solidFill>
                  <a:srgbClr val="3366FF"/>
                </a:solidFill>
              </a:rPr>
              <a:t>a.a</a:t>
            </a:r>
            <a:r>
              <a:rPr lang="es-ES" b="1" baseline="-25000">
                <a:solidFill>
                  <a:srgbClr val="3366FF"/>
                </a:solidFill>
              </a:rPr>
              <a:t>3</a:t>
            </a:r>
            <a:endParaRPr lang="es-ES">
              <a:solidFill>
                <a:srgbClr val="3366FF"/>
              </a:solidFill>
            </a:endParaRPr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6732588" y="4508500"/>
            <a:ext cx="1728787" cy="1241425"/>
            <a:chOff x="4241" y="2840"/>
            <a:chExt cx="1089" cy="782"/>
          </a:xfrm>
        </p:grpSpPr>
        <p:grpSp>
          <p:nvGrpSpPr>
            <p:cNvPr id="3" name="Group 35"/>
            <p:cNvGrpSpPr>
              <a:grpSpLocks/>
            </p:cNvGrpSpPr>
            <p:nvPr/>
          </p:nvGrpSpPr>
          <p:grpSpPr bwMode="auto">
            <a:xfrm>
              <a:off x="4468" y="2840"/>
              <a:ext cx="635" cy="227"/>
              <a:chOff x="4558" y="2886"/>
              <a:chExt cx="635" cy="227"/>
            </a:xfrm>
          </p:grpSpPr>
          <p:sp>
            <p:nvSpPr>
              <p:cNvPr id="35897" name="Line 32"/>
              <p:cNvSpPr>
                <a:spLocks noChangeShapeType="1"/>
              </p:cNvSpPr>
              <p:nvPr/>
            </p:nvSpPr>
            <p:spPr bwMode="auto">
              <a:xfrm>
                <a:off x="4558" y="3113"/>
                <a:ext cx="6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5898" name="Line 33"/>
              <p:cNvSpPr>
                <a:spLocks noChangeShapeType="1"/>
              </p:cNvSpPr>
              <p:nvPr/>
            </p:nvSpPr>
            <p:spPr bwMode="auto">
              <a:xfrm>
                <a:off x="4558" y="2886"/>
                <a:ext cx="0" cy="22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5899" name="Line 34"/>
              <p:cNvSpPr>
                <a:spLocks noChangeShapeType="1"/>
              </p:cNvSpPr>
              <p:nvPr/>
            </p:nvSpPr>
            <p:spPr bwMode="auto">
              <a:xfrm>
                <a:off x="5193" y="2886"/>
                <a:ext cx="0" cy="22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35895" name="Text Box 36"/>
            <p:cNvSpPr txBox="1">
              <a:spLocks noChangeArrowheads="1"/>
            </p:cNvSpPr>
            <p:nvPr/>
          </p:nvSpPr>
          <p:spPr bwMode="auto">
            <a:xfrm>
              <a:off x="4241" y="3385"/>
              <a:ext cx="1089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rgbClr val="0000FF"/>
                  </a:solidFill>
                </a:rPr>
                <a:t>Complejo IV</a:t>
              </a:r>
            </a:p>
          </p:txBody>
        </p:sp>
        <p:sp>
          <p:nvSpPr>
            <p:cNvPr id="35896" name="Line 37"/>
            <p:cNvSpPr>
              <a:spLocks noChangeShapeType="1"/>
            </p:cNvSpPr>
            <p:nvPr/>
          </p:nvSpPr>
          <p:spPr bwMode="auto">
            <a:xfrm>
              <a:off x="4740" y="3067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4" name="Group 66"/>
          <p:cNvGrpSpPr>
            <a:grpSpLocks/>
          </p:cNvGrpSpPr>
          <p:nvPr/>
        </p:nvGrpSpPr>
        <p:grpSpPr bwMode="auto">
          <a:xfrm>
            <a:off x="1476375" y="4221163"/>
            <a:ext cx="4464050" cy="1671637"/>
            <a:chOff x="930" y="2659"/>
            <a:chExt cx="2812" cy="1053"/>
          </a:xfrm>
        </p:grpSpPr>
        <p:grpSp>
          <p:nvGrpSpPr>
            <p:cNvPr id="5" name="Group 41"/>
            <p:cNvGrpSpPr>
              <a:grpSpLocks/>
            </p:cNvGrpSpPr>
            <p:nvPr/>
          </p:nvGrpSpPr>
          <p:grpSpPr bwMode="auto">
            <a:xfrm>
              <a:off x="930" y="2659"/>
              <a:ext cx="2812" cy="454"/>
              <a:chOff x="930" y="2885"/>
              <a:chExt cx="2812" cy="454"/>
            </a:xfrm>
          </p:grpSpPr>
          <p:sp>
            <p:nvSpPr>
              <p:cNvPr id="35891" name="Line 38"/>
              <p:cNvSpPr>
                <a:spLocks noChangeShapeType="1"/>
              </p:cNvSpPr>
              <p:nvPr/>
            </p:nvSpPr>
            <p:spPr bwMode="auto">
              <a:xfrm>
                <a:off x="930" y="2885"/>
                <a:ext cx="0" cy="45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5892" name="Line 39"/>
              <p:cNvSpPr>
                <a:spLocks noChangeShapeType="1"/>
              </p:cNvSpPr>
              <p:nvPr/>
            </p:nvSpPr>
            <p:spPr bwMode="auto">
              <a:xfrm>
                <a:off x="930" y="3339"/>
                <a:ext cx="281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35893" name="Line 40"/>
              <p:cNvSpPr>
                <a:spLocks noChangeShapeType="1"/>
              </p:cNvSpPr>
              <p:nvPr/>
            </p:nvSpPr>
            <p:spPr bwMode="auto">
              <a:xfrm>
                <a:off x="3742" y="2885"/>
                <a:ext cx="0" cy="45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35889" name="Text Box 42"/>
            <p:cNvSpPr txBox="1">
              <a:spLocks noChangeArrowheads="1"/>
            </p:cNvSpPr>
            <p:nvPr/>
          </p:nvSpPr>
          <p:spPr bwMode="auto">
            <a:xfrm>
              <a:off x="1701" y="3475"/>
              <a:ext cx="1089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solidFill>
                    <a:srgbClr val="0000FF"/>
                  </a:solidFill>
                </a:rPr>
                <a:t>Complejo III</a:t>
              </a:r>
              <a:endParaRPr lang="es-ES">
                <a:solidFill>
                  <a:srgbClr val="0000FF"/>
                </a:solidFill>
              </a:endParaRPr>
            </a:p>
          </p:txBody>
        </p:sp>
        <p:sp>
          <p:nvSpPr>
            <p:cNvPr id="35890" name="Line 43"/>
            <p:cNvSpPr>
              <a:spLocks noChangeShapeType="1"/>
            </p:cNvSpPr>
            <p:nvPr/>
          </p:nvSpPr>
          <p:spPr bwMode="auto">
            <a:xfrm>
              <a:off x="2200" y="3113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35871" name="Line 45"/>
          <p:cNvSpPr>
            <a:spLocks noChangeShapeType="1"/>
          </p:cNvSpPr>
          <p:nvPr/>
        </p:nvSpPr>
        <p:spPr bwMode="auto">
          <a:xfrm rot="2031180">
            <a:off x="1619250" y="4149725"/>
            <a:ext cx="107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grpSp>
        <p:nvGrpSpPr>
          <p:cNvPr id="6" name="Group 54"/>
          <p:cNvGrpSpPr>
            <a:grpSpLocks/>
          </p:cNvGrpSpPr>
          <p:nvPr/>
        </p:nvGrpSpPr>
        <p:grpSpPr bwMode="auto">
          <a:xfrm>
            <a:off x="2411413" y="3284538"/>
            <a:ext cx="396875" cy="107950"/>
            <a:chOff x="1519" y="2069"/>
            <a:chExt cx="250" cy="68"/>
          </a:xfrm>
        </p:grpSpPr>
        <p:sp>
          <p:nvSpPr>
            <p:cNvPr id="35886" name="Line 46"/>
            <p:cNvSpPr>
              <a:spLocks noChangeShapeType="1"/>
            </p:cNvSpPr>
            <p:nvPr/>
          </p:nvSpPr>
          <p:spPr bwMode="auto">
            <a:xfrm rot="-7870668">
              <a:off x="1486" y="2102"/>
              <a:ext cx="68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5887" name="Line 47"/>
            <p:cNvSpPr>
              <a:spLocks noChangeShapeType="1"/>
            </p:cNvSpPr>
            <p:nvPr/>
          </p:nvSpPr>
          <p:spPr bwMode="auto">
            <a:xfrm rot="-2010729">
              <a:off x="1701" y="2115"/>
              <a:ext cx="6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3562350" y="4076700"/>
            <a:ext cx="290513" cy="107950"/>
            <a:chOff x="2244" y="2568"/>
            <a:chExt cx="183" cy="68"/>
          </a:xfrm>
        </p:grpSpPr>
        <p:sp>
          <p:nvSpPr>
            <p:cNvPr id="35884" name="Line 48"/>
            <p:cNvSpPr>
              <a:spLocks noChangeShapeType="1"/>
            </p:cNvSpPr>
            <p:nvPr/>
          </p:nvSpPr>
          <p:spPr bwMode="auto">
            <a:xfrm rot="7620278">
              <a:off x="2211" y="2601"/>
              <a:ext cx="68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5885" name="Line 49"/>
            <p:cNvSpPr>
              <a:spLocks noChangeShapeType="1"/>
            </p:cNvSpPr>
            <p:nvPr/>
          </p:nvSpPr>
          <p:spPr bwMode="auto">
            <a:xfrm rot="2852591">
              <a:off x="2393" y="2601"/>
              <a:ext cx="68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35874" name="Line 52"/>
          <p:cNvSpPr>
            <a:spLocks noChangeShapeType="1"/>
          </p:cNvSpPr>
          <p:nvPr/>
        </p:nvSpPr>
        <p:spPr bwMode="auto">
          <a:xfrm rot="7620278">
            <a:off x="5742782" y="4202906"/>
            <a:ext cx="107950" cy="158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35875" name="Line 53"/>
          <p:cNvSpPr>
            <a:spLocks noChangeShapeType="1"/>
          </p:cNvSpPr>
          <p:nvPr/>
        </p:nvSpPr>
        <p:spPr bwMode="auto">
          <a:xfrm rot="2852591">
            <a:off x="6172994" y="4237831"/>
            <a:ext cx="10795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35876" name="Line 56"/>
          <p:cNvSpPr>
            <a:spLocks noChangeShapeType="1"/>
          </p:cNvSpPr>
          <p:nvPr/>
        </p:nvSpPr>
        <p:spPr bwMode="auto">
          <a:xfrm rot="-7870668">
            <a:off x="4518819" y="3302794"/>
            <a:ext cx="10795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35877" name="Line 57"/>
          <p:cNvSpPr>
            <a:spLocks noChangeShapeType="1"/>
          </p:cNvSpPr>
          <p:nvPr/>
        </p:nvSpPr>
        <p:spPr bwMode="auto">
          <a:xfrm rot="-2010729">
            <a:off x="4968875" y="3322638"/>
            <a:ext cx="107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6911975" y="3284538"/>
            <a:ext cx="396875" cy="107950"/>
            <a:chOff x="1519" y="2069"/>
            <a:chExt cx="250" cy="68"/>
          </a:xfrm>
        </p:grpSpPr>
        <p:sp>
          <p:nvSpPr>
            <p:cNvPr id="35882" name="Line 59"/>
            <p:cNvSpPr>
              <a:spLocks noChangeShapeType="1"/>
            </p:cNvSpPr>
            <p:nvPr/>
          </p:nvSpPr>
          <p:spPr bwMode="auto">
            <a:xfrm rot="-7870668">
              <a:off x="1486" y="2102"/>
              <a:ext cx="68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35883" name="Line 60"/>
            <p:cNvSpPr>
              <a:spLocks noChangeShapeType="1"/>
            </p:cNvSpPr>
            <p:nvPr/>
          </p:nvSpPr>
          <p:spPr bwMode="auto">
            <a:xfrm rot="-2010729">
              <a:off x="1701" y="2115"/>
              <a:ext cx="6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35879" name="Line 62"/>
          <p:cNvSpPr>
            <a:spLocks noChangeShapeType="1"/>
          </p:cNvSpPr>
          <p:nvPr/>
        </p:nvSpPr>
        <p:spPr bwMode="auto">
          <a:xfrm rot="7620278">
            <a:off x="7828757" y="4237831"/>
            <a:ext cx="107950" cy="158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35880" name="Line 63"/>
          <p:cNvSpPr>
            <a:spLocks noChangeShapeType="1"/>
          </p:cNvSpPr>
          <p:nvPr/>
        </p:nvSpPr>
        <p:spPr bwMode="auto">
          <a:xfrm rot="2852591">
            <a:off x="8405019" y="4237831"/>
            <a:ext cx="10795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  <p:sp>
        <p:nvSpPr>
          <p:cNvPr id="35881" name="Line 64"/>
          <p:cNvSpPr>
            <a:spLocks noChangeShapeType="1"/>
          </p:cNvSpPr>
          <p:nvPr/>
        </p:nvSpPr>
        <p:spPr bwMode="auto">
          <a:xfrm rot="237365" flipH="1">
            <a:off x="992188" y="4221163"/>
            <a:ext cx="123825" cy="1746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8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84" grpId="0" animBg="1"/>
      <p:bldP spid="13824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cboxPhoto" descr="cap13-8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grayscl/>
          </a:blip>
          <a:srcRect t="3885"/>
          <a:stretch>
            <a:fillRect/>
          </a:stretch>
        </p:blipFill>
        <p:spPr bwMode="auto">
          <a:xfrm>
            <a:off x="675628" y="928670"/>
            <a:ext cx="7682586" cy="420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214282" y="5286388"/>
            <a:ext cx="8783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 smtClean="0"/>
              <a:t>Cadena de Transporte de Electrones</a:t>
            </a:r>
            <a:r>
              <a:rPr lang="es-AR" dirty="0" smtClean="0"/>
              <a:t>. </a:t>
            </a:r>
            <a:r>
              <a:rPr lang="es-AR" dirty="0" err="1" smtClean="0"/>
              <a:t>Feduchi</a:t>
            </a:r>
            <a:r>
              <a:rPr lang="es-AR" dirty="0" smtClean="0"/>
              <a:t>, Blasco, Romero, </a:t>
            </a:r>
            <a:r>
              <a:rPr lang="es-AR" dirty="0" err="1" smtClean="0"/>
              <a:t>Yañez</a:t>
            </a:r>
            <a:r>
              <a:rPr lang="es-AR" dirty="0" smtClean="0"/>
              <a:t>. Bioquímica. 1° Edición</a:t>
            </a:r>
          </a:p>
          <a:p>
            <a:endParaRPr lang="es-AR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199" y="522514"/>
            <a:ext cx="7796151" cy="5603649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endParaRPr lang="es-ES_tradnl" b="1" dirty="0" smtClean="0">
              <a:latin typeface="Comic Sans MS" pitchFamily="66" charset="0"/>
            </a:endParaRPr>
          </a:p>
          <a:p>
            <a:pPr>
              <a:buNone/>
            </a:pPr>
            <a:endParaRPr lang="es-ES_tradnl" b="1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es-ES_tradnl" b="1" dirty="0" smtClean="0">
                <a:latin typeface="Comic Sans MS" pitchFamily="66" charset="0"/>
              </a:rPr>
              <a:t>    Gracias!.....</a:t>
            </a:r>
          </a:p>
          <a:p>
            <a:pPr algn="ctr">
              <a:buNone/>
            </a:pPr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	Seguimos en la próxima clase…..</a:t>
            </a:r>
            <a:endParaRPr lang="es-AR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EAFBA3"/>
          </a:solidFill>
        </p:spPr>
        <p:txBody>
          <a:bodyPr/>
          <a:lstStyle/>
          <a:p>
            <a:pPr eaLnBrk="1" hangingPunct="1"/>
            <a:r>
              <a:rPr lang="es-AR" sz="3200" smtClean="0"/>
              <a:t>BIBLIOGRAFIA</a:t>
            </a:r>
            <a:endParaRPr lang="es-MX" sz="320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AR" sz="2800" smtClean="0"/>
              <a:t>“Nutrición”-Texto y Atlas –Autores: Biesalski.Grimm-  Ed. Panamericana-Año 2007</a:t>
            </a:r>
          </a:p>
          <a:p>
            <a:pPr eaLnBrk="1" hangingPunct="1"/>
            <a:endParaRPr lang="es-AR" sz="2800" smtClean="0"/>
          </a:p>
          <a:p>
            <a:pPr eaLnBrk="1" hangingPunct="1"/>
            <a:r>
              <a:rPr lang="es-AR" sz="2800" smtClean="0"/>
              <a:t>“Química Biológica”- Autor: Antonio blanco- Editorial El Ateneo-Reimpresión 8° edic.-2007</a:t>
            </a:r>
          </a:p>
          <a:p>
            <a:pPr eaLnBrk="1" hangingPunct="1">
              <a:buFontTx/>
              <a:buNone/>
            </a:pPr>
            <a:endParaRPr lang="es-AR" sz="2800" smtClean="0"/>
          </a:p>
          <a:p>
            <a:pPr eaLnBrk="1" hangingPunct="1"/>
            <a:r>
              <a:rPr lang="es-AR" sz="2800" smtClean="0"/>
              <a:t>“Lo Esencial en metabolismo y Nutrición”-Cursos Crash de Mosby- Autor: Sarah Benyon-Ed. Harcourt Brace- 1°Ed. 1998</a:t>
            </a:r>
            <a:endParaRPr lang="es-MX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ES_tradnl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FUNCIONES DE LAS </a:t>
            </a:r>
            <a:r>
              <a:rPr lang="es-ES_tradnl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VITAMINAS </a:t>
            </a:r>
            <a:r>
              <a:rPr lang="es-ES_tradnl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s-ES_tradnl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s-ES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Regulan procesos CELULARES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_tradnl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Actúan como </a:t>
            </a:r>
            <a:r>
              <a:rPr lang="es-ES_tradnl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coenzimas o grupo prostético de las ENZIMAS.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s-ES_tradnl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ANTIOXIDANTES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Están implicadas en los procesos de CRECIMIENTO y DIFERENCIACION CELULAR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" sz="2800" dirty="0" smtClean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3 Elipse"/>
          <p:cNvSpPr/>
          <p:nvPr/>
        </p:nvSpPr>
        <p:spPr>
          <a:xfrm>
            <a:off x="428596" y="2000240"/>
            <a:ext cx="7929618" cy="18573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434" name="_s169989"/>
          <p:cNvCxnSpPr>
            <a:cxnSpLocks noChangeShapeType="1"/>
            <a:stCxn id="122894" idx="0"/>
          </p:cNvCxnSpPr>
          <p:nvPr/>
        </p:nvCxnSpPr>
        <p:spPr bwMode="auto">
          <a:xfrm rot="5400000" flipH="1">
            <a:off x="6958013" y="5033963"/>
            <a:ext cx="227012" cy="42862"/>
          </a:xfrm>
          <a:prstGeom prst="bentConnector3">
            <a:avLst>
              <a:gd name="adj1" fmla="val 50352"/>
            </a:avLst>
          </a:prstGeom>
          <a:noFill/>
          <a:ln w="28575">
            <a:solidFill>
              <a:srgbClr val="006699"/>
            </a:solidFill>
            <a:miter lim="800000"/>
            <a:headEnd/>
            <a:tailEnd/>
          </a:ln>
        </p:spPr>
      </p:cxnSp>
      <p:cxnSp>
        <p:nvCxnSpPr>
          <p:cNvPr id="18435" name="_s169991"/>
          <p:cNvCxnSpPr>
            <a:cxnSpLocks noChangeShapeType="1"/>
            <a:endCxn id="9228" idx="2"/>
          </p:cNvCxnSpPr>
          <p:nvPr/>
        </p:nvCxnSpPr>
        <p:spPr bwMode="auto">
          <a:xfrm rot="5400000" flipH="1">
            <a:off x="7074694" y="3344069"/>
            <a:ext cx="127000" cy="2063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6699"/>
            </a:solidFill>
            <a:miter lim="800000"/>
            <a:headEnd/>
            <a:tailEnd/>
          </a:ln>
        </p:spPr>
      </p:cxnSp>
      <p:cxnSp>
        <p:nvCxnSpPr>
          <p:cNvPr id="122886" name="_s169993"/>
          <p:cNvCxnSpPr>
            <a:cxnSpLocks noChangeShapeType="1"/>
          </p:cNvCxnSpPr>
          <p:nvPr/>
        </p:nvCxnSpPr>
        <p:spPr bwMode="auto">
          <a:xfrm rot="5400000" flipH="1">
            <a:off x="4431506" y="-1104105"/>
            <a:ext cx="714375" cy="4608512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6699"/>
            </a:solidFill>
            <a:miter lim="800000"/>
            <a:headEnd/>
            <a:tailEnd/>
          </a:ln>
        </p:spPr>
      </p:cxnSp>
      <p:cxnSp>
        <p:nvCxnSpPr>
          <p:cNvPr id="122887" name="_s169994"/>
          <p:cNvCxnSpPr>
            <a:cxnSpLocks noChangeShapeType="1"/>
          </p:cNvCxnSpPr>
          <p:nvPr/>
        </p:nvCxnSpPr>
        <p:spPr bwMode="auto">
          <a:xfrm rot="-5400000">
            <a:off x="3636963" y="-26987"/>
            <a:ext cx="142875" cy="2447925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6699"/>
            </a:solidFill>
            <a:miter lim="800000"/>
            <a:headEnd/>
            <a:tailEnd/>
          </a:ln>
        </p:spPr>
      </p:cxnSp>
      <p:sp>
        <p:nvSpPr>
          <p:cNvPr id="122888" name="_s169995"/>
          <p:cNvSpPr>
            <a:spLocks noChangeArrowheads="1"/>
          </p:cNvSpPr>
          <p:nvPr/>
        </p:nvSpPr>
        <p:spPr bwMode="auto">
          <a:xfrm>
            <a:off x="1403350" y="0"/>
            <a:ext cx="6553200" cy="11080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5E7676"/>
              </a:gs>
              <a:gs pos="50000">
                <a:srgbClr val="CCFFFF"/>
              </a:gs>
              <a:gs pos="100000">
                <a:srgbClr val="5E7676"/>
              </a:gs>
            </a:gsLst>
            <a:lin ang="5400000" scaled="1"/>
          </a:gradFill>
          <a:ln w="9525">
            <a:solidFill>
              <a:srgbClr val="003399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s-ES" sz="3200" b="1" dirty="0">
                <a:solidFill>
                  <a:srgbClr val="003399"/>
                </a:solidFill>
                <a:latin typeface="Arial Narrow" pitchFamily="34" charset="0"/>
              </a:rPr>
              <a:t>CLASIFICACION DE LAS </a:t>
            </a:r>
            <a:r>
              <a:rPr lang="es-ES" sz="3200" b="1" dirty="0">
                <a:solidFill>
                  <a:srgbClr val="FF0000"/>
                </a:solidFill>
                <a:latin typeface="Arial Narrow" pitchFamily="34" charset="0"/>
              </a:rPr>
              <a:t>VITAMINAS </a:t>
            </a:r>
          </a:p>
          <a:p>
            <a:pPr algn="ctr"/>
            <a:r>
              <a:rPr lang="es-ES" sz="3200" b="1" dirty="0">
                <a:solidFill>
                  <a:srgbClr val="003399"/>
                </a:solidFill>
                <a:latin typeface="Arial Narrow" pitchFamily="34" charset="0"/>
              </a:rPr>
              <a:t>SEGÚN SU SOLUBILIDAD</a:t>
            </a:r>
            <a:r>
              <a:rPr lang="es-AR" sz="3200" b="1" dirty="0">
                <a:solidFill>
                  <a:srgbClr val="006699"/>
                </a:solidFill>
                <a:latin typeface="Arial Narrow" pitchFamily="34" charset="0"/>
              </a:rPr>
              <a:t> </a:t>
            </a:r>
            <a:endParaRPr lang="es-ES" sz="3200" b="1" dirty="0">
              <a:solidFill>
                <a:srgbClr val="006699"/>
              </a:solidFill>
              <a:latin typeface="Arial Narrow" pitchFamily="34" charset="0"/>
            </a:endParaRPr>
          </a:p>
        </p:txBody>
      </p:sp>
      <p:sp>
        <p:nvSpPr>
          <p:cNvPr id="9227" name="_s169996"/>
          <p:cNvSpPr>
            <a:spLocks noChangeArrowheads="1"/>
          </p:cNvSpPr>
          <p:nvPr/>
        </p:nvSpPr>
        <p:spPr bwMode="auto">
          <a:xfrm>
            <a:off x="323850" y="1268413"/>
            <a:ext cx="4248150" cy="1933575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rgbClr val="006699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r>
              <a:rPr lang="es-ES" sz="24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HIDROSOLUBLES</a:t>
            </a:r>
          </a:p>
          <a:p>
            <a:pPr>
              <a:buFontTx/>
              <a:buChar char="•"/>
            </a:pPr>
            <a:r>
              <a:rPr lang="es-ES" sz="2400" dirty="0">
                <a:solidFill>
                  <a:srgbClr val="4D1900"/>
                </a:solidFill>
                <a:latin typeface="Arial Narrow" pitchFamily="34" charset="0"/>
              </a:rPr>
              <a:t>No se acumulan en el organismo</a:t>
            </a:r>
          </a:p>
          <a:p>
            <a:pPr>
              <a:buFontTx/>
              <a:buChar char="•"/>
            </a:pPr>
            <a:r>
              <a:rPr lang="es-ES" sz="2400" dirty="0">
                <a:solidFill>
                  <a:srgbClr val="4D1900"/>
                </a:solidFill>
                <a:latin typeface="Arial Narrow" pitchFamily="34" charset="0"/>
              </a:rPr>
              <a:t>Se disuelven en agua</a:t>
            </a:r>
          </a:p>
          <a:p>
            <a:pPr>
              <a:buFontTx/>
              <a:buChar char="•"/>
            </a:pPr>
            <a:r>
              <a:rPr lang="es-ES" sz="2400" dirty="0">
                <a:solidFill>
                  <a:srgbClr val="4D1900"/>
                </a:solidFill>
                <a:latin typeface="Arial Narrow" pitchFamily="34" charset="0"/>
              </a:rPr>
              <a:t>Se eliminan  rápidamente</a:t>
            </a:r>
          </a:p>
          <a:p>
            <a:pPr>
              <a:buFontTx/>
              <a:buChar char="•"/>
            </a:pPr>
            <a:r>
              <a:rPr lang="es-ES" sz="2400" dirty="0">
                <a:solidFill>
                  <a:srgbClr val="4D1900"/>
                </a:solidFill>
                <a:latin typeface="Arial Narrow" pitchFamily="34" charset="0"/>
              </a:rPr>
              <a:t>Es preciso aportarlas diariamente</a:t>
            </a:r>
          </a:p>
        </p:txBody>
      </p:sp>
      <p:sp>
        <p:nvSpPr>
          <p:cNvPr id="9228" name="_s169997"/>
          <p:cNvSpPr>
            <a:spLocks noChangeArrowheads="1"/>
          </p:cNvSpPr>
          <p:nvPr/>
        </p:nvSpPr>
        <p:spPr bwMode="auto">
          <a:xfrm>
            <a:off x="5111750" y="1268413"/>
            <a:ext cx="4032250" cy="214947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6699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r>
              <a:rPr lang="es-ES" sz="2400" b="1">
                <a:solidFill>
                  <a:srgbClr val="4D1900"/>
                </a:solidFill>
                <a:latin typeface="Arial Narrow" pitchFamily="34" charset="0"/>
              </a:rPr>
              <a:t>LIPOSOLUBLES</a:t>
            </a:r>
          </a:p>
          <a:p>
            <a:pPr>
              <a:buFontTx/>
              <a:buChar char="•"/>
            </a:pPr>
            <a:r>
              <a:rPr lang="es-ES" sz="2400">
                <a:solidFill>
                  <a:srgbClr val="4D1900"/>
                </a:solidFill>
                <a:latin typeface="Arial Narrow" pitchFamily="34" charset="0"/>
              </a:rPr>
              <a:t>Se acumulan en el organismo</a:t>
            </a:r>
          </a:p>
          <a:p>
            <a:pPr>
              <a:buFontTx/>
              <a:buChar char="•"/>
            </a:pPr>
            <a:r>
              <a:rPr lang="es-ES" sz="2400">
                <a:solidFill>
                  <a:srgbClr val="4D1900"/>
                </a:solidFill>
                <a:latin typeface="Arial Narrow" pitchFamily="34" charset="0"/>
              </a:rPr>
              <a:t>No se disuelven en agua</a:t>
            </a:r>
          </a:p>
          <a:p>
            <a:pPr>
              <a:buFontTx/>
              <a:buChar char="•"/>
            </a:pPr>
            <a:r>
              <a:rPr lang="es-ES" sz="2400">
                <a:solidFill>
                  <a:srgbClr val="4D1900"/>
                </a:solidFill>
                <a:latin typeface="Arial Narrow" pitchFamily="34" charset="0"/>
              </a:rPr>
              <a:t>Se almacenan en hígado y tejido  </a:t>
            </a:r>
          </a:p>
          <a:p>
            <a:r>
              <a:rPr lang="es-ES" sz="2400">
                <a:solidFill>
                  <a:srgbClr val="4D1900"/>
                </a:solidFill>
                <a:latin typeface="Arial Narrow" pitchFamily="34" charset="0"/>
              </a:rPr>
              <a:t>  graso</a:t>
            </a:r>
            <a:endParaRPr lang="es-ES" sz="2400">
              <a:solidFill>
                <a:schemeClr val="hlink"/>
              </a:solidFill>
              <a:latin typeface="Arial Narrow" pitchFamily="34" charset="0"/>
            </a:endParaRPr>
          </a:p>
        </p:txBody>
      </p:sp>
      <p:sp>
        <p:nvSpPr>
          <p:cNvPr id="122891" name="_s169998"/>
          <p:cNvSpPr>
            <a:spLocks noChangeArrowheads="1"/>
          </p:cNvSpPr>
          <p:nvPr/>
        </p:nvSpPr>
        <p:spPr bwMode="auto">
          <a:xfrm>
            <a:off x="107950" y="3429000"/>
            <a:ext cx="5113338" cy="13684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6699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s-ES" sz="2400" b="1" dirty="0">
                <a:solidFill>
                  <a:srgbClr val="003399"/>
                </a:solidFill>
                <a:latin typeface="Arial Narrow" pitchFamily="34" charset="0"/>
              </a:rPr>
              <a:t>VIT C – COMPLEJO B  </a:t>
            </a:r>
          </a:p>
          <a:p>
            <a:pPr algn="ctr"/>
            <a:r>
              <a:rPr lang="es-ES" sz="2400" b="1" dirty="0">
                <a:solidFill>
                  <a:srgbClr val="003399"/>
                </a:solidFill>
                <a:latin typeface="Arial Narrow" pitchFamily="34" charset="0"/>
              </a:rPr>
              <a:t>B1 – B2 – B3 – B6 – </a:t>
            </a:r>
            <a:r>
              <a:rPr lang="es-ES" sz="2400" b="1" dirty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B12 –</a:t>
            </a:r>
            <a:r>
              <a:rPr lang="es-ES" sz="2400" b="1" dirty="0">
                <a:solidFill>
                  <a:srgbClr val="003399"/>
                </a:solidFill>
                <a:latin typeface="Arial Narrow" pitchFamily="34" charset="0"/>
              </a:rPr>
              <a:t> BIOTINA </a:t>
            </a:r>
          </a:p>
          <a:p>
            <a:pPr algn="ctr"/>
            <a:r>
              <a:rPr lang="es-ES" sz="2400" b="1" dirty="0">
                <a:solidFill>
                  <a:srgbClr val="003399"/>
                </a:solidFill>
                <a:latin typeface="Arial Narrow" pitchFamily="34" charset="0"/>
              </a:rPr>
              <a:t>AC. PANTOTENICO - AC. FOLICO </a:t>
            </a:r>
          </a:p>
        </p:txBody>
      </p:sp>
      <p:sp>
        <p:nvSpPr>
          <p:cNvPr id="122892" name="_s169999"/>
          <p:cNvSpPr>
            <a:spLocks noChangeArrowheads="1"/>
          </p:cNvSpPr>
          <p:nvPr/>
        </p:nvSpPr>
        <p:spPr bwMode="auto">
          <a:xfrm>
            <a:off x="5724525" y="3789363"/>
            <a:ext cx="3114675" cy="5635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006699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s-ES" sz="3200" b="1">
                <a:solidFill>
                  <a:srgbClr val="0033CC"/>
                </a:solidFill>
                <a:latin typeface="Arial Narrow" pitchFamily="34" charset="0"/>
              </a:rPr>
              <a:t>A  D  E  K </a:t>
            </a:r>
          </a:p>
        </p:txBody>
      </p:sp>
      <p:sp>
        <p:nvSpPr>
          <p:cNvPr id="122894" name="_s170001" descr="Vertical estrecha"/>
          <p:cNvSpPr>
            <a:spLocks noChangeArrowheads="1"/>
          </p:cNvSpPr>
          <p:nvPr/>
        </p:nvSpPr>
        <p:spPr bwMode="auto">
          <a:xfrm>
            <a:off x="5040313" y="4941888"/>
            <a:ext cx="4103687" cy="1719262"/>
          </a:xfrm>
          <a:prstGeom prst="roundRect">
            <a:avLst>
              <a:gd name="adj" fmla="val 16667"/>
            </a:avLst>
          </a:prstGeom>
          <a:pattFill prst="narVert">
            <a:fgClr>
              <a:srgbClr val="FFFF00"/>
            </a:fgClr>
            <a:bgClr>
              <a:srgbClr val="FFFFFF"/>
            </a:bgClr>
          </a:pattFill>
          <a:ln w="9525">
            <a:solidFill>
              <a:srgbClr val="006699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s-ES" sz="2400" b="1">
                <a:latin typeface="Arial Narrow" pitchFamily="34" charset="0"/>
              </a:rPr>
              <a:t>Aceites , lacteos y derivados </a:t>
            </a:r>
          </a:p>
          <a:p>
            <a:pPr algn="ctr"/>
            <a:r>
              <a:rPr lang="es-ES" sz="2400" b="1">
                <a:latin typeface="Arial Narrow" pitchFamily="34" charset="0"/>
              </a:rPr>
              <a:t>y huevo</a:t>
            </a:r>
          </a:p>
        </p:txBody>
      </p:sp>
      <p:sp>
        <p:nvSpPr>
          <p:cNvPr id="122895" name="Rectangle 15" descr="Vertical estrecha"/>
          <p:cNvSpPr>
            <a:spLocks noChangeArrowheads="1"/>
          </p:cNvSpPr>
          <p:nvPr/>
        </p:nvSpPr>
        <p:spPr bwMode="auto">
          <a:xfrm>
            <a:off x="323850" y="5141913"/>
            <a:ext cx="4321175" cy="1311275"/>
          </a:xfrm>
          <a:prstGeom prst="rect">
            <a:avLst/>
          </a:prstGeom>
          <a:pattFill prst="narVert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/>
              <a:t>Carnes, vísceras, huevo, leche, legumbres, cereales, levaduras, Frutos frescos y secos, Cítricos , vegetales de hojas verdes </a:t>
            </a:r>
            <a:endParaRPr lang="es-ES" sz="2000" b="1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228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22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8" grpId="0" animBg="1"/>
      <p:bldP spid="9227" grpId="0" animBg="1"/>
      <p:bldP spid="9228" grpId="0" animBg="1"/>
      <p:bldP spid="122891" grpId="0" animBg="1"/>
      <p:bldP spid="122892" grpId="0" animBg="1"/>
      <p:bldP spid="122894" grpId="0" animBg="1"/>
      <p:bldP spid="12289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827088" y="260350"/>
            <a:ext cx="7772400" cy="8001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VITAMINAS HIDROSOLUBLES </a:t>
            </a:r>
            <a:br>
              <a:rPr lang="es-ES_tradn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</a:br>
            <a:endParaRPr lang="es-ES_tradnl" sz="32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395288" y="1268413"/>
            <a:ext cx="7777162" cy="2138362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None/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Vitamina C, </a:t>
            </a:r>
            <a:r>
              <a:rPr lang="es-ES_tradnl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Vitaminas </a:t>
            </a: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Complejo B:  B12, B2, B6, niacina, ácido fólico, </a:t>
            </a:r>
            <a:r>
              <a:rPr lang="es-ES_tradnl" sz="32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biotina</a:t>
            </a: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y </a:t>
            </a:r>
            <a:r>
              <a:rPr lang="es-ES_tradnl" sz="32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ác</a:t>
            </a: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_tradnl" sz="32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Pantoténico</a:t>
            </a: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algn="ctr">
              <a:spcBef>
                <a:spcPct val="50000"/>
              </a:spcBef>
              <a:defRPr/>
            </a:pPr>
            <a:endParaRPr lang="es-MX" sz="3200" dirty="0"/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95288" y="3213100"/>
            <a:ext cx="8229600" cy="3025775"/>
          </a:xfrm>
          <a:solidFill>
            <a:srgbClr val="FFFFFF"/>
          </a:solidFill>
        </p:spPr>
        <p:txBody>
          <a:bodyPr/>
          <a:lstStyle/>
          <a:p>
            <a:pPr eaLnBrk="1" hangingPunct="1">
              <a:defRPr/>
            </a:pPr>
            <a:r>
              <a:rPr lang="es-ES_tradnl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se acumulan en el cuerpo.</a:t>
            </a:r>
          </a:p>
          <a:p>
            <a:pPr eaLnBrk="1" hangingPunct="1">
              <a:defRPr/>
            </a:pPr>
            <a:r>
              <a:rPr lang="es-ES_tradnl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 transportan en la sangre unidas a proteínas plasmáticas.</a:t>
            </a:r>
          </a:p>
          <a:p>
            <a:pPr eaLnBrk="1" hangingPunct="1">
              <a:defRPr/>
            </a:pPr>
            <a:r>
              <a:rPr lang="es-ES_tradnl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Regulan los procesos que producen energía metabólica.</a:t>
            </a:r>
            <a:endParaRPr lang="es-MX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0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005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0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0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0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animBg="1"/>
      <p:bldP spid="13005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0" y="1341438"/>
            <a:ext cx="9144000" cy="45243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endParaRPr lang="es-ES_tradnl" sz="2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s-ES_tradnl" sz="2400" u="sng" dirty="0"/>
              <a:t>Vitamina</a:t>
            </a:r>
            <a:r>
              <a:rPr lang="es-ES_tradnl" sz="2400" dirty="0"/>
              <a:t> 	   </a:t>
            </a:r>
            <a:r>
              <a:rPr lang="es-ES_tradnl" sz="2400" u="sng" dirty="0"/>
              <a:t>Coenzima</a:t>
            </a:r>
            <a:r>
              <a:rPr lang="es-ES_tradnl" sz="2400" dirty="0"/>
              <a:t>		</a:t>
            </a:r>
            <a:r>
              <a:rPr lang="es-ES_tradnl" sz="2400" u="sng" dirty="0"/>
              <a:t>Función</a:t>
            </a:r>
            <a:endParaRPr lang="es-ES_tradnl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0" hangingPunct="0">
              <a:defRPr/>
            </a:pPr>
            <a:r>
              <a:rPr lang="es-ES_tradnl" sz="2400" dirty="0"/>
              <a:t>B</a:t>
            </a:r>
            <a:r>
              <a:rPr lang="es-ES_tradnl" sz="2400" baseline="-25000" dirty="0"/>
              <a:t>1</a:t>
            </a:r>
            <a:r>
              <a:rPr lang="es-ES_tradnl" sz="2400" dirty="0"/>
              <a:t> </a:t>
            </a:r>
            <a:r>
              <a:rPr lang="es-ES_tradnl" sz="2400" dirty="0" err="1"/>
              <a:t>Tiamina</a:t>
            </a:r>
            <a:r>
              <a:rPr lang="es-ES_tradnl" sz="2400" dirty="0"/>
              <a:t>	</a:t>
            </a:r>
            <a:r>
              <a:rPr lang="es-ES_tradnl" sz="2400" dirty="0">
                <a:sym typeface="Symbol" pitchFamily="18" charset="2"/>
              </a:rPr>
              <a:t> </a:t>
            </a:r>
            <a:r>
              <a:rPr lang="es-ES_tradnl" sz="2400" dirty="0"/>
              <a:t> </a:t>
            </a:r>
            <a:r>
              <a:rPr lang="es-ES_tradnl" sz="2400" dirty="0" err="1"/>
              <a:t>Tiamina</a:t>
            </a:r>
            <a:r>
              <a:rPr lang="es-ES_tradnl" sz="2400" dirty="0"/>
              <a:t> Pirofosfato </a:t>
            </a:r>
            <a:r>
              <a:rPr lang="es-ES_tradnl" sz="2400" dirty="0" err="1"/>
              <a:t>Descarboxilación</a:t>
            </a:r>
            <a:r>
              <a:rPr lang="es-ES_tradnl" sz="2400" dirty="0"/>
              <a:t> </a:t>
            </a:r>
            <a:r>
              <a:rPr lang="es-ES_tradnl" sz="2400" dirty="0" err="1"/>
              <a:t>oxidativa</a:t>
            </a:r>
            <a:endParaRPr lang="es-ES_tradnl" sz="2400" dirty="0"/>
          </a:p>
          <a:p>
            <a:pPr eaLnBrk="0" hangingPunct="0">
              <a:defRPr/>
            </a:pPr>
            <a:r>
              <a:rPr lang="es-ES_tradnl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s-ES_tradnl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_tradnl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Riboflavina </a:t>
            </a:r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ES_tradnl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FAD, FMN	            Oxido- reducción</a:t>
            </a:r>
          </a:p>
          <a:p>
            <a:pPr eaLnBrk="0" hangingPunct="0">
              <a:defRPr/>
            </a:pPr>
            <a:r>
              <a:rPr lang="es-ES_tradnl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s-ES_tradnl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s-ES_tradnl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Niacina	   NAD, NADP 	 </a:t>
            </a:r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Oxido </a:t>
            </a:r>
            <a:r>
              <a:rPr lang="es-ES_tradnl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reducción</a:t>
            </a:r>
          </a:p>
          <a:p>
            <a:pPr eaLnBrk="0" hangingPunct="0">
              <a:defRPr/>
            </a:pPr>
            <a:r>
              <a:rPr lang="es-ES_tradnl" sz="2400" dirty="0"/>
              <a:t>B</a:t>
            </a:r>
            <a:r>
              <a:rPr lang="es-ES_tradnl" sz="2400" baseline="-25000" dirty="0"/>
              <a:t>5</a:t>
            </a:r>
            <a:r>
              <a:rPr lang="es-ES_tradnl" sz="2400" dirty="0"/>
              <a:t> </a:t>
            </a:r>
            <a:r>
              <a:rPr lang="es-ES_tradnl" b="1" dirty="0"/>
              <a:t>Ac </a:t>
            </a:r>
            <a:r>
              <a:rPr lang="es-ES_tradnl" b="1" dirty="0" err="1"/>
              <a:t>Pantoténico</a:t>
            </a:r>
            <a:r>
              <a:rPr lang="es-ES_tradnl" sz="2400" dirty="0"/>
              <a:t>  Coenzima A         </a:t>
            </a:r>
            <a:r>
              <a:rPr lang="es-ES_tradnl" sz="2400" dirty="0" smtClean="0"/>
              <a:t>	Transferencia </a:t>
            </a:r>
            <a:r>
              <a:rPr lang="es-ES_tradnl" sz="2400" dirty="0"/>
              <a:t>de grupos </a:t>
            </a:r>
            <a:r>
              <a:rPr lang="es-ES_tradnl" sz="2400" dirty="0" err="1"/>
              <a:t>acil</a:t>
            </a:r>
            <a:endParaRPr lang="es-ES_tradnl" sz="2400" dirty="0"/>
          </a:p>
          <a:p>
            <a:pPr eaLnBrk="0" hangingPunct="0">
              <a:defRPr/>
            </a:pPr>
            <a:r>
              <a:rPr lang="es-ES_tradnl" sz="2400" dirty="0"/>
              <a:t>B</a:t>
            </a:r>
            <a:r>
              <a:rPr lang="es-ES_tradnl" sz="2400" baseline="-25000" dirty="0"/>
              <a:t>6 </a:t>
            </a:r>
            <a:r>
              <a:rPr lang="es-ES_tradnl" sz="2400" dirty="0" err="1"/>
              <a:t>Piridoxal</a:t>
            </a:r>
            <a:r>
              <a:rPr lang="es-ES_tradnl" sz="2400" dirty="0"/>
              <a:t>      </a:t>
            </a:r>
            <a:r>
              <a:rPr lang="es-ES_tradnl" sz="2400" dirty="0" smtClean="0"/>
              <a:t>	 </a:t>
            </a:r>
            <a:r>
              <a:rPr lang="es-ES_tradnl" sz="2400" dirty="0" err="1" smtClean="0"/>
              <a:t>Piridoxal</a:t>
            </a:r>
            <a:r>
              <a:rPr lang="es-ES_tradnl" sz="2400" dirty="0" smtClean="0"/>
              <a:t> </a:t>
            </a:r>
            <a:r>
              <a:rPr lang="es-ES_tradnl" sz="2400" dirty="0"/>
              <a:t>fosfato     </a:t>
            </a:r>
            <a:r>
              <a:rPr lang="es-ES_tradnl" sz="2400" dirty="0" smtClean="0"/>
              <a:t>	</a:t>
            </a:r>
            <a:r>
              <a:rPr lang="es-ES_tradnl" sz="2400" dirty="0" err="1" smtClean="0"/>
              <a:t>Transanminación</a:t>
            </a:r>
            <a:endParaRPr lang="es-ES_tradnl" sz="2400" dirty="0"/>
          </a:p>
          <a:p>
            <a:pPr eaLnBrk="0" hangingPunct="0">
              <a:defRPr/>
            </a:pPr>
            <a:r>
              <a:rPr lang="es-ES_tradnl" sz="2400" dirty="0" err="1"/>
              <a:t>Biotina</a:t>
            </a:r>
            <a:r>
              <a:rPr lang="es-ES_tradnl" sz="2400" dirty="0"/>
              <a:t> 	 </a:t>
            </a:r>
            <a:r>
              <a:rPr lang="es-ES_tradnl" sz="2400" dirty="0" err="1" smtClean="0"/>
              <a:t>Biotinil</a:t>
            </a:r>
            <a:r>
              <a:rPr lang="es-ES_tradnl" sz="2400" dirty="0" smtClean="0"/>
              <a:t>                   	 </a:t>
            </a:r>
            <a:r>
              <a:rPr lang="es-ES_tradnl" sz="2400" dirty="0" err="1"/>
              <a:t>Carboxilación</a:t>
            </a:r>
            <a:endParaRPr lang="es-ES_tradnl" sz="2400" dirty="0"/>
          </a:p>
          <a:p>
            <a:pPr eaLnBrk="0" hangingPunct="0">
              <a:defRPr/>
            </a:pPr>
            <a:r>
              <a:rPr lang="es-ES_tradnl" sz="2400" dirty="0"/>
              <a:t>Acido fólico      Tetra </a:t>
            </a:r>
            <a:r>
              <a:rPr lang="es-ES_tradnl" sz="2400" dirty="0" err="1"/>
              <a:t>hidrofolato</a:t>
            </a:r>
            <a:r>
              <a:rPr lang="es-ES_tradnl" sz="2400" dirty="0"/>
              <a:t>    </a:t>
            </a:r>
            <a:r>
              <a:rPr lang="es-ES_tradnl" sz="2400" dirty="0" smtClean="0"/>
              <a:t>	Transferencia </a:t>
            </a:r>
            <a:r>
              <a:rPr lang="es-ES_tradnl" sz="2400" dirty="0"/>
              <a:t>de unidades 					 </a:t>
            </a:r>
            <a:r>
              <a:rPr lang="es-ES_tradnl" sz="2400" dirty="0" smtClean="0"/>
              <a:t>	de </a:t>
            </a:r>
            <a:r>
              <a:rPr lang="es-ES_tradnl" sz="2400" dirty="0"/>
              <a:t>un carbono</a:t>
            </a:r>
          </a:p>
          <a:p>
            <a:pPr eaLnBrk="0" hangingPunct="0">
              <a:defRPr/>
            </a:pPr>
            <a:r>
              <a:rPr lang="es-ES_tradnl" sz="2400" dirty="0"/>
              <a:t>B</a:t>
            </a:r>
            <a:r>
              <a:rPr lang="es-ES_tradnl" sz="2400" baseline="-25000" dirty="0"/>
              <a:t>12</a:t>
            </a:r>
            <a:r>
              <a:rPr lang="es-ES_tradnl" sz="2400" dirty="0"/>
              <a:t>		  </a:t>
            </a:r>
            <a:r>
              <a:rPr lang="es-ES_tradnl" sz="2400" dirty="0" err="1"/>
              <a:t>Cianocobalamina</a:t>
            </a:r>
            <a:r>
              <a:rPr lang="es-ES_tradnl" sz="2400" dirty="0"/>
              <a:t>   </a:t>
            </a:r>
            <a:r>
              <a:rPr lang="es-ES_tradnl" sz="2400" dirty="0" smtClean="0"/>
              <a:t>	Metilación</a:t>
            </a:r>
            <a:endParaRPr lang="es-ES_tradnl" sz="2400" dirty="0"/>
          </a:p>
          <a:p>
            <a:pPr eaLnBrk="0" hangingPunct="0">
              <a:defRPr/>
            </a:pPr>
            <a:endParaRPr lang="es-ES_tradnl" sz="2400" dirty="0"/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1116013" y="188913"/>
            <a:ext cx="7200900" cy="10668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Funciones de las </a:t>
            </a:r>
            <a:r>
              <a:rPr lang="es-ES_tradn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Vitaminas </a:t>
            </a:r>
            <a:endParaRPr lang="es-ES_tradnl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0" hangingPunct="0">
              <a:defRPr/>
            </a:pPr>
            <a:r>
              <a:rPr lang="es-ES_tradn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  <a:r>
              <a:rPr lang="es-ES_tradn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complejo B</a:t>
            </a:r>
            <a:endParaRPr lang="es-MX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>
              <a:defRPr/>
            </a:pPr>
            <a:r>
              <a:rPr lang="es-AR" sz="3200" b="1" dirty="0" smtClean="0">
                <a:solidFill>
                  <a:srgbClr val="FF0000"/>
                </a:solidFill>
              </a:rPr>
              <a:t>NIACINA O VITAMINA B3</a:t>
            </a:r>
            <a:br>
              <a:rPr lang="es-AR" sz="3200" b="1" dirty="0" smtClean="0">
                <a:solidFill>
                  <a:srgbClr val="FF0000"/>
                </a:solidFill>
              </a:rPr>
            </a:br>
            <a:r>
              <a:rPr lang="es-AR" sz="3200" b="1" dirty="0" smtClean="0">
                <a:solidFill>
                  <a:srgbClr val="FF0000"/>
                </a:solidFill>
              </a:rPr>
              <a:t>RIBOFLAVINA O VITAMINA B2</a:t>
            </a:r>
            <a:endParaRPr lang="es-MX" sz="3200" b="1" dirty="0" smtClean="0">
              <a:solidFill>
                <a:srgbClr val="FF0000"/>
              </a:solidFill>
            </a:endParaRP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4932363" y="1196975"/>
            <a:ext cx="3455987" cy="3949700"/>
            <a:chOff x="3107" y="935"/>
            <a:chExt cx="2177" cy="2488"/>
          </a:xfrm>
        </p:grpSpPr>
        <p:pic>
          <p:nvPicPr>
            <p:cNvPr id="44048" name="Picture 6" descr="B2-riboflavin"/>
            <p:cNvPicPr>
              <a:picLocks noChangeAspect="1" noChangeArrowheads="1"/>
            </p:cNvPicPr>
            <p:nvPr/>
          </p:nvPicPr>
          <p:blipFill>
            <a:blip r:embed="rId2">
              <a:lum bright="-66000" contrast="12000"/>
            </a:blip>
            <a:srcRect/>
            <a:stretch>
              <a:fillRect/>
            </a:stretch>
          </p:blipFill>
          <p:spPr bwMode="auto">
            <a:xfrm>
              <a:off x="3107" y="935"/>
              <a:ext cx="2177" cy="21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44049" name="Text Box 19"/>
            <p:cNvSpPr txBox="1">
              <a:spLocks noChangeArrowheads="1"/>
            </p:cNvSpPr>
            <p:nvPr/>
          </p:nvSpPr>
          <p:spPr bwMode="auto">
            <a:xfrm>
              <a:off x="3560" y="3058"/>
              <a:ext cx="1679" cy="3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AR" sz="3200" b="1"/>
                <a:t>Riboflavina</a:t>
              </a:r>
              <a:endParaRPr lang="es-MX" sz="3200" b="1"/>
            </a:p>
          </p:txBody>
        </p:sp>
      </p:grpSp>
      <p:sp>
        <p:nvSpPr>
          <p:cNvPr id="112661" name="Text Box 21"/>
          <p:cNvSpPr txBox="1">
            <a:spLocks noChangeArrowheads="1"/>
          </p:cNvSpPr>
          <p:nvPr/>
        </p:nvSpPr>
        <p:spPr bwMode="auto">
          <a:xfrm>
            <a:off x="5076825" y="5229225"/>
            <a:ext cx="2879725" cy="579438"/>
          </a:xfrm>
          <a:prstGeom prst="rect">
            <a:avLst/>
          </a:prstGeom>
          <a:solidFill>
            <a:srgbClr val="ED8B4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/>
              <a:t>FAD (FMN)</a:t>
            </a:r>
            <a:endParaRPr lang="es-MX" sz="3200" b="1"/>
          </a:p>
        </p:txBody>
      </p:sp>
      <p:sp>
        <p:nvSpPr>
          <p:cNvPr id="44037" name="Text Box 30"/>
          <p:cNvSpPr txBox="1">
            <a:spLocks noChangeArrowheads="1"/>
          </p:cNvSpPr>
          <p:nvPr/>
        </p:nvSpPr>
        <p:spPr bwMode="auto">
          <a:xfrm>
            <a:off x="1547813" y="2781300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cs typeface="Arial" charset="0"/>
              </a:rPr>
              <a:t>+</a:t>
            </a: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395288" y="1773238"/>
            <a:ext cx="2879725" cy="3171825"/>
            <a:chOff x="612" y="1117"/>
            <a:chExt cx="1814" cy="1998"/>
          </a:xfrm>
        </p:grpSpPr>
        <p:grpSp>
          <p:nvGrpSpPr>
            <p:cNvPr id="4" name="Group 35"/>
            <p:cNvGrpSpPr>
              <a:grpSpLocks/>
            </p:cNvGrpSpPr>
            <p:nvPr/>
          </p:nvGrpSpPr>
          <p:grpSpPr bwMode="auto">
            <a:xfrm>
              <a:off x="612" y="1117"/>
              <a:ext cx="1769" cy="1606"/>
              <a:chOff x="612" y="1117"/>
              <a:chExt cx="1769" cy="1606"/>
            </a:xfrm>
          </p:grpSpPr>
          <p:sp>
            <p:nvSpPr>
              <p:cNvPr id="44044" name="Text Box 24"/>
              <p:cNvSpPr txBox="1">
                <a:spLocks noChangeArrowheads="1"/>
              </p:cNvSpPr>
              <p:nvPr/>
            </p:nvSpPr>
            <p:spPr bwMode="auto">
              <a:xfrm>
                <a:off x="975" y="1117"/>
                <a:ext cx="363" cy="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>
                    <a:cs typeface="Arial" charset="0"/>
                  </a:rPr>
                  <a:t>R</a:t>
                </a:r>
              </a:p>
            </p:txBody>
          </p:sp>
          <p:pic>
            <p:nvPicPr>
              <p:cNvPr id="44045" name="Picture 26" descr="NAD"/>
              <p:cNvPicPr>
                <a:picLocks noChangeAspect="1" noChangeArrowheads="1"/>
              </p:cNvPicPr>
              <p:nvPr/>
            </p:nvPicPr>
            <p:blipFill>
              <a:blip r:embed="rId3"/>
              <a:srcRect l="-3447" t="48802" r="69090" b="-1375"/>
              <a:stretch>
                <a:fillRect/>
              </a:stretch>
            </p:blipFill>
            <p:spPr bwMode="auto">
              <a:xfrm>
                <a:off x="612" y="1525"/>
                <a:ext cx="1769" cy="1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4046" name="Text Box 28"/>
              <p:cNvSpPr txBox="1">
                <a:spLocks noChangeArrowheads="1"/>
              </p:cNvSpPr>
              <p:nvPr/>
            </p:nvSpPr>
            <p:spPr bwMode="auto">
              <a:xfrm>
                <a:off x="884" y="1344"/>
                <a:ext cx="454" cy="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>
                    <a:cs typeface="Arial" charset="0"/>
                  </a:rPr>
                  <a:t>  │</a:t>
                </a:r>
              </a:p>
            </p:txBody>
          </p:sp>
          <p:sp>
            <p:nvSpPr>
              <p:cNvPr id="44047" name="Text Box 29"/>
              <p:cNvSpPr txBox="1">
                <a:spLocks noChangeArrowheads="1"/>
              </p:cNvSpPr>
              <p:nvPr/>
            </p:nvSpPr>
            <p:spPr bwMode="auto">
              <a:xfrm>
                <a:off x="975" y="2205"/>
                <a:ext cx="272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>
                    <a:cs typeface="Arial" charset="0"/>
                  </a:rPr>
                  <a:t>│H</a:t>
                </a:r>
              </a:p>
            </p:txBody>
          </p:sp>
        </p:grpSp>
        <p:sp>
          <p:nvSpPr>
            <p:cNvPr id="44043" name="Text Box 31"/>
            <p:cNvSpPr txBox="1">
              <a:spLocks noChangeArrowheads="1"/>
            </p:cNvSpPr>
            <p:nvPr/>
          </p:nvSpPr>
          <p:spPr bwMode="auto">
            <a:xfrm>
              <a:off x="657" y="2750"/>
              <a:ext cx="1769" cy="3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3200" b="1">
                  <a:cs typeface="Arial" charset="0"/>
                </a:rPr>
                <a:t>Nicotinamida</a:t>
              </a:r>
            </a:p>
          </p:txBody>
        </p:sp>
      </p:grpSp>
      <p:sp>
        <p:nvSpPr>
          <p:cNvPr id="112672" name="Text Box 32"/>
          <p:cNvSpPr txBox="1">
            <a:spLocks noChangeArrowheads="1"/>
          </p:cNvSpPr>
          <p:nvPr/>
        </p:nvSpPr>
        <p:spPr bwMode="auto">
          <a:xfrm>
            <a:off x="539750" y="5229225"/>
            <a:ext cx="2879725" cy="579438"/>
          </a:xfrm>
          <a:prstGeom prst="rect">
            <a:avLst/>
          </a:prstGeom>
          <a:solidFill>
            <a:srgbClr val="ED8B4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/>
              <a:t>NAD (NADP)</a:t>
            </a:r>
            <a:endParaRPr lang="es-MX" sz="3200" b="1"/>
          </a:p>
        </p:txBody>
      </p:sp>
      <p:sp>
        <p:nvSpPr>
          <p:cNvPr id="112673" name="Text Box 33"/>
          <p:cNvSpPr txBox="1">
            <a:spLocks noChangeArrowheads="1"/>
          </p:cNvSpPr>
          <p:nvPr/>
        </p:nvSpPr>
        <p:spPr bwMode="auto">
          <a:xfrm>
            <a:off x="857225" y="5857892"/>
            <a:ext cx="7572427" cy="954107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60000"/>
              <a:buFontTx/>
              <a:buChar char="•"/>
            </a:pPr>
            <a:r>
              <a:rPr lang="es-ES" sz="2800" b="1" dirty="0"/>
              <a:t>Intervienen  como </a:t>
            </a:r>
            <a:r>
              <a:rPr lang="es-ES" sz="2800" b="1" dirty="0" err="1">
                <a:solidFill>
                  <a:srgbClr val="FF0000"/>
                </a:solidFill>
              </a:rPr>
              <a:t>cofactor</a:t>
            </a:r>
            <a:r>
              <a:rPr lang="es-ES" sz="2800" b="1" dirty="0">
                <a:solidFill>
                  <a:srgbClr val="FF0000"/>
                </a:solidFill>
              </a:rPr>
              <a:t> enzimático en el metabolismo energético de </a:t>
            </a:r>
            <a:r>
              <a:rPr lang="es-ES" sz="2800" b="1" dirty="0" err="1">
                <a:solidFill>
                  <a:srgbClr val="FF0000"/>
                </a:solidFill>
              </a:rPr>
              <a:t>macronutrientes</a:t>
            </a:r>
            <a:endParaRPr lang="es-MX" sz="2800" b="1" dirty="0">
              <a:solidFill>
                <a:srgbClr val="FF0000"/>
              </a:solidFill>
            </a:endParaRPr>
          </a:p>
        </p:txBody>
      </p:sp>
      <p:sp>
        <p:nvSpPr>
          <p:cNvPr id="44041" name="Rectangle 34"/>
          <p:cNvSpPr>
            <a:spLocks noChangeArrowheads="1"/>
          </p:cNvSpPr>
          <p:nvPr/>
        </p:nvSpPr>
        <p:spPr bwMode="auto">
          <a:xfrm>
            <a:off x="2124075" y="2420938"/>
            <a:ext cx="1655763" cy="5762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12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2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1905</Words>
  <Application>Microsoft Office PowerPoint</Application>
  <PresentationFormat>Presentación en pantalla (4:3)</PresentationFormat>
  <Paragraphs>501</Paragraphs>
  <Slides>48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49" baseType="lpstr">
      <vt:lpstr>Tema de Office</vt:lpstr>
      <vt:lpstr>QUÍMICA BIOLÓGICA</vt:lpstr>
      <vt:lpstr>Diapositiva 2</vt:lpstr>
      <vt:lpstr>Diapositiva 3</vt:lpstr>
      <vt:lpstr>NUTRIENTES</vt:lpstr>
      <vt:lpstr>FUNCIONES DE LAS VITAMINAS  </vt:lpstr>
      <vt:lpstr>Diapositiva 6</vt:lpstr>
      <vt:lpstr>Diapositiva 7</vt:lpstr>
      <vt:lpstr>Diapositiva 8</vt:lpstr>
      <vt:lpstr>NIACINA O VITAMINA B3 RIBOFLAVINA O VITAMINA B2</vt:lpstr>
      <vt:lpstr>Diapositiva 10</vt:lpstr>
      <vt:lpstr>Diapositiva 11</vt:lpstr>
      <vt:lpstr>Diapositiva 12</vt:lpstr>
      <vt:lpstr>RESUMEN DE LAS VITAMINAS HIDROSOLUBLES</vt:lpstr>
      <vt:lpstr>BIOELEMENTOS</vt:lpstr>
      <vt:lpstr>DISTRIBUCIÓN DEL HIERRO</vt:lpstr>
      <vt:lpstr>FUENTES NATURALES DE HIERRO</vt:lpstr>
      <vt:lpstr>Diapositiva 17</vt:lpstr>
      <vt:lpstr>Diapositiva 18</vt:lpstr>
      <vt:lpstr>          GLÚCIDOS          LÍPIDOS           PROTEÍNAS </vt:lpstr>
      <vt:lpstr>Diapositiva 20</vt:lpstr>
      <vt:lpstr>OXIDACIÓN-REDUCCIÓN</vt:lpstr>
      <vt:lpstr>Diapositiva 22</vt:lpstr>
      <vt:lpstr>POTENCIAL DE REDUCCIÓN</vt:lpstr>
      <vt:lpstr>CUPLA REDOX</vt:lpstr>
      <vt:lpstr>Potenciales de reducción estándar</vt:lpstr>
      <vt:lpstr>Diapositiva 26</vt:lpstr>
      <vt:lpstr>Diapositiva 27</vt:lpstr>
      <vt:lpstr>DISTINTAS FORMAS EN QUE SE TRANSFIEREN ELECTRONES EN LA CELULA </vt:lpstr>
      <vt:lpstr>Representación esquemática de una oxidación biológica</vt:lpstr>
      <vt:lpstr>Diapositiva 30</vt:lpstr>
      <vt:lpstr>OXIDORREDUCTASAS (DESHIDROGENASAS)</vt:lpstr>
      <vt:lpstr>Diapositiva 32</vt:lpstr>
      <vt:lpstr>Diapositiva 33</vt:lpstr>
      <vt:lpstr>Diapositiva 34</vt:lpstr>
      <vt:lpstr>Diapositiva 35</vt:lpstr>
      <vt:lpstr>Diapositiva 36</vt:lpstr>
      <vt:lpstr>COMPONENTES DE LA CADENA DE TRANSPORTE ELECTRONICO</vt:lpstr>
      <vt:lpstr>Componentes de la Cadena de transporte electrónico</vt:lpstr>
      <vt:lpstr>Diapositiva 39</vt:lpstr>
      <vt:lpstr>Diapositiva 40</vt:lpstr>
      <vt:lpstr>Reacciones que proveen de NADH a la cadena respiratoria</vt:lpstr>
      <vt:lpstr>REACCIONES DEL COMPLEJO I</vt:lpstr>
      <vt:lpstr>Camino de los equivalentes de reducción en el Complejo I</vt:lpstr>
      <vt:lpstr>COMPLEJO II</vt:lpstr>
      <vt:lpstr>CAMINO DE LOS ELECTRONES desde el COMPLEJO III al O2</vt:lpstr>
      <vt:lpstr>Diapositiva 46</vt:lpstr>
      <vt:lpstr>Diapositiva 47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ali y facu</cp:lastModifiedBy>
  <cp:revision>87</cp:revision>
  <dcterms:created xsi:type="dcterms:W3CDTF">2014-08-26T23:15:41Z</dcterms:created>
  <dcterms:modified xsi:type="dcterms:W3CDTF">2014-08-27T23:59:22Z</dcterms:modified>
</cp:coreProperties>
</file>